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80" r:id="rId4"/>
    <p:sldId id="259" r:id="rId5"/>
    <p:sldId id="271" r:id="rId6"/>
    <p:sldId id="281" r:id="rId7"/>
    <p:sldId id="275" r:id="rId8"/>
    <p:sldId id="277" r:id="rId9"/>
    <p:sldId id="278" r:id="rId10"/>
    <p:sldId id="282" r:id="rId11"/>
    <p:sldId id="276" r:id="rId12"/>
    <p:sldId id="283" r:id="rId13"/>
    <p:sldId id="284" r:id="rId14"/>
    <p:sldId id="279" r:id="rId15"/>
    <p:sldId id="27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5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D585D-1AC9-40AB-A805-524190E81A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FCDC784-4F89-4DF5-AD03-A8F9559A3BB3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</a:rPr>
            <a:t>ФГОС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B0A1403-93EC-41C3-8C1D-95B023EAD768}" type="parTrans" cxnId="{790BFCF5-4078-4899-AC41-9A7FA0D7EA7F}">
      <dgm:prSet/>
      <dgm:spPr/>
      <dgm:t>
        <a:bodyPr/>
        <a:lstStyle/>
        <a:p>
          <a:endParaRPr lang="ru-RU"/>
        </a:p>
      </dgm:t>
    </dgm:pt>
    <dgm:pt modelId="{8157295F-7B6F-44B6-A105-5183463A859A}" type="sibTrans" cxnId="{790BFCF5-4078-4899-AC41-9A7FA0D7EA7F}">
      <dgm:prSet/>
      <dgm:spPr/>
      <dgm:t>
        <a:bodyPr/>
        <a:lstStyle/>
        <a:p>
          <a:endParaRPr lang="ru-RU"/>
        </a:p>
      </dgm:t>
    </dgm:pt>
    <dgm:pt modelId="{93EEFEB9-698B-4467-A765-359BEB55085D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Рабочая программа по предмету на основании конструктора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8BC4E79-604C-406E-9F96-B33C108DB824}" type="parTrans" cxnId="{19A3048C-853E-4462-A26E-73221EC41BC9}">
      <dgm:prSet/>
      <dgm:spPr/>
      <dgm:t>
        <a:bodyPr/>
        <a:lstStyle/>
        <a:p>
          <a:endParaRPr lang="ru-RU"/>
        </a:p>
      </dgm:t>
    </dgm:pt>
    <dgm:pt modelId="{BF8A4619-0445-4F1D-ACDF-642F1BA9C552}" type="sibTrans" cxnId="{19A3048C-853E-4462-A26E-73221EC41BC9}">
      <dgm:prSet/>
      <dgm:spPr/>
      <dgm:t>
        <a:bodyPr/>
        <a:lstStyle/>
        <a:p>
          <a:endParaRPr lang="ru-RU"/>
        </a:p>
      </dgm:t>
    </dgm:pt>
    <dgm:pt modelId="{35351C16-3262-4F62-91EB-22FBA9936AE3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Работа с учебником(</a:t>
          </a:r>
          <a:r>
            <a:rPr lang="ru-RU" sz="1600" b="1" dirty="0" err="1" smtClean="0">
              <a:solidFill>
                <a:srgbClr val="002060"/>
              </a:solidFill>
            </a:rPr>
            <a:t>ами</a:t>
          </a:r>
          <a:r>
            <a:rPr lang="ru-RU" sz="1600" b="1" dirty="0" smtClean="0">
              <a:solidFill>
                <a:srgbClr val="002060"/>
              </a:solidFill>
            </a:rPr>
            <a:t>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 из действующего федерального перечня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4B8C4F2F-D662-4FAE-813D-5E84DC6B80D2}" type="parTrans" cxnId="{53740FA8-F251-4286-8B71-2B74EE048700}">
      <dgm:prSet/>
      <dgm:spPr/>
      <dgm:t>
        <a:bodyPr/>
        <a:lstStyle/>
        <a:p>
          <a:endParaRPr lang="ru-RU"/>
        </a:p>
      </dgm:t>
    </dgm:pt>
    <dgm:pt modelId="{EEC010B1-76A5-4D2E-960E-7741A18DBE38}" type="sibTrans" cxnId="{53740FA8-F251-4286-8B71-2B74EE048700}">
      <dgm:prSet/>
      <dgm:spPr/>
      <dgm:t>
        <a:bodyPr/>
        <a:lstStyle/>
        <a:p>
          <a:endParaRPr lang="ru-RU"/>
        </a:p>
      </dgm:t>
    </dgm:pt>
    <dgm:pt modelId="{C683E11B-02C5-4E07-A883-133E200331BC}" type="pres">
      <dgm:prSet presAssocID="{895D585D-1AC9-40AB-A805-524190E81AF6}" presName="Name0" presStyleCnt="0">
        <dgm:presLayoutVars>
          <dgm:dir/>
          <dgm:animLvl val="lvl"/>
          <dgm:resizeHandles val="exact"/>
        </dgm:presLayoutVars>
      </dgm:prSet>
      <dgm:spPr/>
    </dgm:pt>
    <dgm:pt modelId="{8B2AEA95-69D8-4AA9-B347-A5FD5BE2D50F}" type="pres">
      <dgm:prSet presAssocID="{6FCDC784-4F89-4DF5-AD03-A8F9559A3BB3}" presName="parTxOnly" presStyleLbl="node1" presStyleIdx="0" presStyleCnt="3" custScaleX="71835" custLinFactNeighborX="94133" custLinFactNeighborY="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C200-C696-4B21-9921-D5B26C2CECD0}" type="pres">
      <dgm:prSet presAssocID="{8157295F-7B6F-44B6-A105-5183463A859A}" presName="parTxOnlySpace" presStyleCnt="0"/>
      <dgm:spPr/>
    </dgm:pt>
    <dgm:pt modelId="{BC854E76-FE04-4278-9C3D-7D9CCC61EB3C}" type="pres">
      <dgm:prSet presAssocID="{93EEFEB9-698B-4467-A765-359BEB55085D}" presName="parTxOnly" presStyleLbl="node1" presStyleIdx="1" presStyleCnt="3" custScaleX="86790" custLinFactNeighborX="5099" custLinFactNeighborY="-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7CE4-7684-4550-A6B8-C1D561A89620}" type="pres">
      <dgm:prSet presAssocID="{BF8A4619-0445-4F1D-ACDF-642F1BA9C552}" presName="parTxOnlySpace" presStyleCnt="0"/>
      <dgm:spPr/>
    </dgm:pt>
    <dgm:pt modelId="{9AA86D35-53A9-4FD9-82FA-E06A7696EFE9}" type="pres">
      <dgm:prSet presAssocID="{35351C16-3262-4F62-91EB-22FBA9936AE3}" presName="parTxOnly" presStyleLbl="node1" presStyleIdx="2" presStyleCnt="3" custLinFactNeighborX="-1532" custLinFactNeighborY="1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16F5D-E9CC-4C3E-B1C8-6498C9442AD8}" type="presOf" srcId="{6FCDC784-4F89-4DF5-AD03-A8F9559A3BB3}" destId="{8B2AEA95-69D8-4AA9-B347-A5FD5BE2D50F}" srcOrd="0" destOrd="0" presId="urn:microsoft.com/office/officeart/2005/8/layout/chevron1"/>
    <dgm:cxn modelId="{A7039ABA-E6A2-4766-842A-769864CF04CB}" type="presOf" srcId="{35351C16-3262-4F62-91EB-22FBA9936AE3}" destId="{9AA86D35-53A9-4FD9-82FA-E06A7696EFE9}" srcOrd="0" destOrd="0" presId="urn:microsoft.com/office/officeart/2005/8/layout/chevron1"/>
    <dgm:cxn modelId="{790BFCF5-4078-4899-AC41-9A7FA0D7EA7F}" srcId="{895D585D-1AC9-40AB-A805-524190E81AF6}" destId="{6FCDC784-4F89-4DF5-AD03-A8F9559A3BB3}" srcOrd="0" destOrd="0" parTransId="{AB0A1403-93EC-41C3-8C1D-95B023EAD768}" sibTransId="{8157295F-7B6F-44B6-A105-5183463A859A}"/>
    <dgm:cxn modelId="{19A3048C-853E-4462-A26E-73221EC41BC9}" srcId="{895D585D-1AC9-40AB-A805-524190E81AF6}" destId="{93EEFEB9-698B-4467-A765-359BEB55085D}" srcOrd="1" destOrd="0" parTransId="{A8BC4E79-604C-406E-9F96-B33C108DB824}" sibTransId="{BF8A4619-0445-4F1D-ACDF-642F1BA9C552}"/>
    <dgm:cxn modelId="{53740FA8-F251-4286-8B71-2B74EE048700}" srcId="{895D585D-1AC9-40AB-A805-524190E81AF6}" destId="{35351C16-3262-4F62-91EB-22FBA9936AE3}" srcOrd="2" destOrd="0" parTransId="{4B8C4F2F-D662-4FAE-813D-5E84DC6B80D2}" sibTransId="{EEC010B1-76A5-4D2E-960E-7741A18DBE38}"/>
    <dgm:cxn modelId="{02F6D9F0-D711-4AB9-B6C6-05170D710D7D}" type="presOf" srcId="{895D585D-1AC9-40AB-A805-524190E81AF6}" destId="{C683E11B-02C5-4E07-A883-133E200331BC}" srcOrd="0" destOrd="0" presId="urn:microsoft.com/office/officeart/2005/8/layout/chevron1"/>
    <dgm:cxn modelId="{2C3C84EE-1945-4547-818C-AFAA16B01505}" type="presOf" srcId="{93EEFEB9-698B-4467-A765-359BEB55085D}" destId="{BC854E76-FE04-4278-9C3D-7D9CCC61EB3C}" srcOrd="0" destOrd="0" presId="urn:microsoft.com/office/officeart/2005/8/layout/chevron1"/>
    <dgm:cxn modelId="{7946EEE3-4DFE-4A50-B922-C448E1BA328B}" type="presParOf" srcId="{C683E11B-02C5-4E07-A883-133E200331BC}" destId="{8B2AEA95-69D8-4AA9-B347-A5FD5BE2D50F}" srcOrd="0" destOrd="0" presId="urn:microsoft.com/office/officeart/2005/8/layout/chevron1"/>
    <dgm:cxn modelId="{6F1C9449-54ED-4140-9045-8EBA06CB865B}" type="presParOf" srcId="{C683E11B-02C5-4E07-A883-133E200331BC}" destId="{A01FC200-C696-4B21-9921-D5B26C2CECD0}" srcOrd="1" destOrd="0" presId="urn:microsoft.com/office/officeart/2005/8/layout/chevron1"/>
    <dgm:cxn modelId="{E9325E92-6494-446A-AC47-A12579C5A2D9}" type="presParOf" srcId="{C683E11B-02C5-4E07-A883-133E200331BC}" destId="{BC854E76-FE04-4278-9C3D-7D9CCC61EB3C}" srcOrd="2" destOrd="0" presId="urn:microsoft.com/office/officeart/2005/8/layout/chevron1"/>
    <dgm:cxn modelId="{6AFEF793-8E59-4C57-BCC8-589ECC8D9A01}" type="presParOf" srcId="{C683E11B-02C5-4E07-A883-133E200331BC}" destId="{6E3E7CE4-7684-4550-A6B8-C1D561A89620}" srcOrd="3" destOrd="0" presId="urn:microsoft.com/office/officeart/2005/8/layout/chevron1"/>
    <dgm:cxn modelId="{9555161A-D233-4C77-84FC-BD94C24FC3CB}" type="presParOf" srcId="{C683E11B-02C5-4E07-A883-133E200331BC}" destId="{9AA86D35-53A9-4FD9-82FA-E06A7696EF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D585D-1AC9-40AB-A805-524190E81A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FCDC784-4F89-4DF5-AD03-A8F9559A3BB3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</a:rPr>
            <a:t>ФГОС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rgbClr val="002060"/>
            </a:solidFill>
          </a:endParaRPr>
        </a:p>
      </dgm:t>
    </dgm:pt>
    <dgm:pt modelId="{AB0A1403-93EC-41C3-8C1D-95B023EAD768}" type="parTrans" cxnId="{790BFCF5-4078-4899-AC41-9A7FA0D7EA7F}">
      <dgm:prSet/>
      <dgm:spPr/>
      <dgm:t>
        <a:bodyPr/>
        <a:lstStyle/>
        <a:p>
          <a:endParaRPr lang="ru-RU"/>
        </a:p>
      </dgm:t>
    </dgm:pt>
    <dgm:pt modelId="{8157295F-7B6F-44B6-A105-5183463A859A}" type="sibTrans" cxnId="{790BFCF5-4078-4899-AC41-9A7FA0D7EA7F}">
      <dgm:prSet/>
      <dgm:spPr/>
      <dgm:t>
        <a:bodyPr/>
        <a:lstStyle/>
        <a:p>
          <a:endParaRPr lang="ru-RU"/>
        </a:p>
      </dgm:t>
    </dgm:pt>
    <dgm:pt modelId="{93EEFEB9-698B-4467-A765-359BEB55085D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Учебник из нового   федерального перечня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A8BC4E79-604C-406E-9F96-B33C108DB824}" type="parTrans" cxnId="{19A3048C-853E-4462-A26E-73221EC41BC9}">
      <dgm:prSet/>
      <dgm:spPr/>
      <dgm:t>
        <a:bodyPr/>
        <a:lstStyle/>
        <a:p>
          <a:endParaRPr lang="ru-RU"/>
        </a:p>
      </dgm:t>
    </dgm:pt>
    <dgm:pt modelId="{BF8A4619-0445-4F1D-ACDF-642F1BA9C552}" type="sibTrans" cxnId="{19A3048C-853E-4462-A26E-73221EC41BC9}">
      <dgm:prSet/>
      <dgm:spPr/>
      <dgm:t>
        <a:bodyPr/>
        <a:lstStyle/>
        <a:p>
          <a:endParaRPr lang="ru-RU"/>
        </a:p>
      </dgm:t>
    </dgm:pt>
    <dgm:pt modelId="{35351C16-3262-4F62-91EB-22FBA9936AE3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rgbClr val="002060"/>
            </a:solidFill>
          </a:endParaRP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Рабочая программа по предмету на основании конструктора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4B8C4F2F-D662-4FAE-813D-5E84DC6B80D2}" type="parTrans" cxnId="{53740FA8-F251-4286-8B71-2B74EE048700}">
      <dgm:prSet/>
      <dgm:spPr/>
      <dgm:t>
        <a:bodyPr/>
        <a:lstStyle/>
        <a:p>
          <a:endParaRPr lang="ru-RU"/>
        </a:p>
      </dgm:t>
    </dgm:pt>
    <dgm:pt modelId="{EEC010B1-76A5-4D2E-960E-7741A18DBE38}" type="sibTrans" cxnId="{53740FA8-F251-4286-8B71-2B74EE048700}">
      <dgm:prSet/>
      <dgm:spPr/>
      <dgm:t>
        <a:bodyPr/>
        <a:lstStyle/>
        <a:p>
          <a:endParaRPr lang="ru-RU"/>
        </a:p>
      </dgm:t>
    </dgm:pt>
    <dgm:pt modelId="{C683E11B-02C5-4E07-A883-133E200331BC}" type="pres">
      <dgm:prSet presAssocID="{895D585D-1AC9-40AB-A805-524190E81AF6}" presName="Name0" presStyleCnt="0">
        <dgm:presLayoutVars>
          <dgm:dir/>
          <dgm:animLvl val="lvl"/>
          <dgm:resizeHandles val="exact"/>
        </dgm:presLayoutVars>
      </dgm:prSet>
      <dgm:spPr/>
    </dgm:pt>
    <dgm:pt modelId="{8B2AEA95-69D8-4AA9-B347-A5FD5BE2D50F}" type="pres">
      <dgm:prSet presAssocID="{6FCDC784-4F89-4DF5-AD03-A8F9559A3BB3}" presName="parTxOnly" presStyleLbl="node1" presStyleIdx="0" presStyleCnt="3" custScaleX="127000" custScaleY="159258" custLinFactNeighborX="35297" custLinFactNeighborY="2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FC200-C696-4B21-9921-D5B26C2CECD0}" type="pres">
      <dgm:prSet presAssocID="{8157295F-7B6F-44B6-A105-5183463A859A}" presName="parTxOnlySpace" presStyleCnt="0"/>
      <dgm:spPr/>
    </dgm:pt>
    <dgm:pt modelId="{BC854E76-FE04-4278-9C3D-7D9CCC61EB3C}" type="pres">
      <dgm:prSet presAssocID="{93EEFEB9-698B-4467-A765-359BEB55085D}" presName="parTxOnly" presStyleLbl="node1" presStyleIdx="1" presStyleCnt="3" custScaleX="160223" custScaleY="156272" custLinFactX="-3697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E7CE4-7684-4550-A6B8-C1D561A89620}" type="pres">
      <dgm:prSet presAssocID="{BF8A4619-0445-4F1D-ACDF-642F1BA9C552}" presName="parTxOnlySpace" presStyleCnt="0"/>
      <dgm:spPr/>
    </dgm:pt>
    <dgm:pt modelId="{9AA86D35-53A9-4FD9-82FA-E06A7696EFE9}" type="pres">
      <dgm:prSet presAssocID="{35351C16-3262-4F62-91EB-22FBA9936AE3}" presName="parTxOnly" presStyleLbl="node1" presStyleIdx="2" presStyleCnt="3" custScaleX="163357" custScaleY="156272" custLinFactX="-15199" custLinFactNeighborX="-100000" custLinFactNeighborY="18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1F738-B85E-4445-B631-E5A17E94DF89}" type="presOf" srcId="{895D585D-1AC9-40AB-A805-524190E81AF6}" destId="{C683E11B-02C5-4E07-A883-133E200331BC}" srcOrd="0" destOrd="0" presId="urn:microsoft.com/office/officeart/2005/8/layout/chevron1"/>
    <dgm:cxn modelId="{B7AAF516-3E12-422E-9037-8550B915BC45}" type="presOf" srcId="{35351C16-3262-4F62-91EB-22FBA9936AE3}" destId="{9AA86D35-53A9-4FD9-82FA-E06A7696EFE9}" srcOrd="0" destOrd="0" presId="urn:microsoft.com/office/officeart/2005/8/layout/chevron1"/>
    <dgm:cxn modelId="{9ED8BD36-45F7-45E0-B976-593A8B89F90D}" type="presOf" srcId="{6FCDC784-4F89-4DF5-AD03-A8F9559A3BB3}" destId="{8B2AEA95-69D8-4AA9-B347-A5FD5BE2D50F}" srcOrd="0" destOrd="0" presId="urn:microsoft.com/office/officeart/2005/8/layout/chevron1"/>
    <dgm:cxn modelId="{53740FA8-F251-4286-8B71-2B74EE048700}" srcId="{895D585D-1AC9-40AB-A805-524190E81AF6}" destId="{35351C16-3262-4F62-91EB-22FBA9936AE3}" srcOrd="2" destOrd="0" parTransId="{4B8C4F2F-D662-4FAE-813D-5E84DC6B80D2}" sibTransId="{EEC010B1-76A5-4D2E-960E-7741A18DBE38}"/>
    <dgm:cxn modelId="{5344FFA7-283F-4EFE-8498-EA717ACBE176}" type="presOf" srcId="{93EEFEB9-698B-4467-A765-359BEB55085D}" destId="{BC854E76-FE04-4278-9C3D-7D9CCC61EB3C}" srcOrd="0" destOrd="0" presId="urn:microsoft.com/office/officeart/2005/8/layout/chevron1"/>
    <dgm:cxn modelId="{19A3048C-853E-4462-A26E-73221EC41BC9}" srcId="{895D585D-1AC9-40AB-A805-524190E81AF6}" destId="{93EEFEB9-698B-4467-A765-359BEB55085D}" srcOrd="1" destOrd="0" parTransId="{A8BC4E79-604C-406E-9F96-B33C108DB824}" sibTransId="{BF8A4619-0445-4F1D-ACDF-642F1BA9C552}"/>
    <dgm:cxn modelId="{790BFCF5-4078-4899-AC41-9A7FA0D7EA7F}" srcId="{895D585D-1AC9-40AB-A805-524190E81AF6}" destId="{6FCDC784-4F89-4DF5-AD03-A8F9559A3BB3}" srcOrd="0" destOrd="0" parTransId="{AB0A1403-93EC-41C3-8C1D-95B023EAD768}" sibTransId="{8157295F-7B6F-44B6-A105-5183463A859A}"/>
    <dgm:cxn modelId="{A3DF914D-6092-423A-BB2A-88D66C289E5D}" type="presParOf" srcId="{C683E11B-02C5-4E07-A883-133E200331BC}" destId="{8B2AEA95-69D8-4AA9-B347-A5FD5BE2D50F}" srcOrd="0" destOrd="0" presId="urn:microsoft.com/office/officeart/2005/8/layout/chevron1"/>
    <dgm:cxn modelId="{49F14E7F-4E92-426A-8077-1C117EF18BFB}" type="presParOf" srcId="{C683E11B-02C5-4E07-A883-133E200331BC}" destId="{A01FC200-C696-4B21-9921-D5B26C2CECD0}" srcOrd="1" destOrd="0" presId="urn:microsoft.com/office/officeart/2005/8/layout/chevron1"/>
    <dgm:cxn modelId="{4E88177E-9C0B-41A7-A1C2-BBE433D5004C}" type="presParOf" srcId="{C683E11B-02C5-4E07-A883-133E200331BC}" destId="{BC854E76-FE04-4278-9C3D-7D9CCC61EB3C}" srcOrd="2" destOrd="0" presId="urn:microsoft.com/office/officeart/2005/8/layout/chevron1"/>
    <dgm:cxn modelId="{33F39D0E-CFAC-45F7-B14E-5EDAFF2BBBB9}" type="presParOf" srcId="{C683E11B-02C5-4E07-A883-133E200331BC}" destId="{6E3E7CE4-7684-4550-A6B8-C1D561A89620}" srcOrd="3" destOrd="0" presId="urn:microsoft.com/office/officeart/2005/8/layout/chevron1"/>
    <dgm:cxn modelId="{119AC4E8-864A-4ADF-8C76-06C4DCD71995}" type="presParOf" srcId="{C683E11B-02C5-4E07-A883-133E200331BC}" destId="{9AA86D35-53A9-4FD9-82FA-E06A7696EF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A95-69D8-4AA9-B347-A5FD5BE2D50F}">
      <dsp:nvSpPr>
        <dsp:cNvPr id="0" name=""/>
        <dsp:cNvSpPr/>
      </dsp:nvSpPr>
      <dsp:spPr>
        <a:xfrm>
          <a:off x="347730" y="0"/>
          <a:ext cx="2643832" cy="127772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ФГОС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86593" y="0"/>
        <a:ext cx="1366107" cy="1277725"/>
      </dsp:txXfrm>
    </dsp:sp>
    <dsp:sp modelId="{BC854E76-FE04-4278-9C3D-7D9CCC61EB3C}">
      <dsp:nvSpPr>
        <dsp:cNvPr id="0" name=""/>
        <dsp:cNvSpPr/>
      </dsp:nvSpPr>
      <dsp:spPr>
        <a:xfrm>
          <a:off x="2295838" y="0"/>
          <a:ext cx="3194240" cy="127772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Рабочая программа по предмету на основании конструктора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934701" y="0"/>
        <a:ext cx="1916515" cy="1277725"/>
      </dsp:txXfrm>
    </dsp:sp>
    <dsp:sp modelId="{9AA86D35-53A9-4FD9-82FA-E06A7696EFE9}">
      <dsp:nvSpPr>
        <dsp:cNvPr id="0" name=""/>
        <dsp:cNvSpPr/>
      </dsp:nvSpPr>
      <dsp:spPr>
        <a:xfrm>
          <a:off x="5097630" y="0"/>
          <a:ext cx="3680424" cy="127772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Работа с учебником(</a:t>
          </a:r>
          <a:r>
            <a:rPr lang="ru-RU" sz="1600" b="1" kern="1200" dirty="0" err="1" smtClean="0">
              <a:solidFill>
                <a:srgbClr val="002060"/>
              </a:solidFill>
            </a:rPr>
            <a:t>ами</a:t>
          </a:r>
          <a:r>
            <a:rPr lang="ru-RU" sz="1600" b="1" kern="1200" dirty="0" smtClean="0">
              <a:solidFill>
                <a:srgbClr val="002060"/>
              </a:solidFill>
            </a:rPr>
            <a:t>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 из действующего федерального перечня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736493" y="0"/>
        <a:ext cx="2402699" cy="127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A95-69D8-4AA9-B347-A5FD5BE2D50F}">
      <dsp:nvSpPr>
        <dsp:cNvPr id="0" name=""/>
        <dsp:cNvSpPr/>
      </dsp:nvSpPr>
      <dsp:spPr>
        <a:xfrm>
          <a:off x="72007" y="19090"/>
          <a:ext cx="2545959" cy="1277053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ФГОС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710534" y="19090"/>
        <a:ext cx="1268906" cy="1277053"/>
      </dsp:txXfrm>
    </dsp:sp>
    <dsp:sp modelId="{BC854E76-FE04-4278-9C3D-7D9CCC61EB3C}">
      <dsp:nvSpPr>
        <dsp:cNvPr id="0" name=""/>
        <dsp:cNvSpPr/>
      </dsp:nvSpPr>
      <dsp:spPr>
        <a:xfrm>
          <a:off x="2072155" y="21517"/>
          <a:ext cx="3211978" cy="125310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Учебник из нового   федерального перечня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98710" y="21517"/>
        <a:ext cx="1958869" cy="1253109"/>
      </dsp:txXfrm>
    </dsp:sp>
    <dsp:sp modelId="{9AA86D35-53A9-4FD9-82FA-E06A7696EFE9}">
      <dsp:nvSpPr>
        <dsp:cNvPr id="0" name=""/>
        <dsp:cNvSpPr/>
      </dsp:nvSpPr>
      <dsp:spPr>
        <a:xfrm>
          <a:off x="4853084" y="36440"/>
          <a:ext cx="3274805" cy="125310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rgbClr val="002060"/>
            </a:solidFill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Рабочая программа по предмету на основании конструктора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479639" y="36440"/>
        <a:ext cx="2021696" cy="1253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426B-2425-423C-8D6F-EFF986E0115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5F61-9B40-47D9-857C-40E44AEE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812800"/>
            <a:ext cx="5426075" cy="4070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F5F61-9B40-47D9-857C-40E44AEEF3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98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812800"/>
            <a:ext cx="5426075" cy="4070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skiv.instrao.ru/bank-zadaniy/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apkpro.ru/deyatelnostakademii/marafonfunktsionalnoygramotnost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spreadsheets/d/1aB2uwb214JGc9y3jaAZM8YcKPRNJ1FWgsgVTgx-zyUs/edit#gid=116134156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MPKON@RUOB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nt.ru/products/ipo/prime/doc/400051434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dso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.resh.edu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2420888"/>
            <a:ext cx="8375987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 РЕАЛИЗАЦИИ ПРОГРАММ НАЧАЛЬНОГО ОБЩЕГО 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ОСНОВНОГО ОБЩЕГО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ОБРАЗОВАНИЯ </a:t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СООТВЕТСТВИИ С ТРЕБОВАНИЯМИ ОБНОВЛЕННЫХ ФГОС В 2022 ГОДУ</a:t>
            </a:r>
            <a:b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часть 2: вопросы и ответы</a:t>
            </a: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 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105400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Гераськина</a:t>
            </a: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Марина Петровна,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начальник управления общего образования и воспитания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Министерства образования Кузбасса 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25530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6390887"/>
            <a:ext cx="647700" cy="365125"/>
          </a:xfrm>
          <a:prstGeom prst="rect">
            <a:avLst/>
          </a:prstGeom>
          <a:noFill/>
        </p:spPr>
        <p:txBody>
          <a:bodyPr lIns="91436" tIns="45718" rIns="91436" bIns="45718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</a:rPr>
              <a:pPr algn="r" defTabSz="685783">
                <a:defRPr/>
              </a:pPr>
              <a:t>10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0EFAD1-4C7A-4EA8-84CB-82683D246F38}"/>
              </a:ext>
            </a:extLst>
          </p:cNvPr>
          <p:cNvSpPr txBox="1"/>
          <p:nvPr/>
        </p:nvSpPr>
        <p:spPr>
          <a:xfrm>
            <a:off x="733075" y="84546"/>
            <a:ext cx="7007277" cy="12003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взять материалы по учебным предметам для формирования функциональной грамотности у школьников</a:t>
            </a:r>
            <a:endParaRPr lang="ru-RU" sz="2400" b="1" dirty="0">
              <a:solidFill>
                <a:srgbClr val="2F5597"/>
              </a:solidFill>
              <a:latin typeface="Futura PT Bold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F657A7-2713-4644-9553-D55FAC4AD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</a:extLst>
          </a:blip>
          <a:srcRect t="6368" r="63057" b="48071"/>
          <a:stretch/>
        </p:blipFill>
        <p:spPr>
          <a:xfrm>
            <a:off x="323528" y="1434707"/>
            <a:ext cx="5587055" cy="516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xmlns="" id="{4794425C-2268-4D25-AD75-E37C73568CCC}"/>
              </a:ext>
            </a:extLst>
          </p:cNvPr>
          <p:cNvSpPr/>
          <p:nvPr/>
        </p:nvSpPr>
        <p:spPr>
          <a:xfrm>
            <a:off x="2035792" y="2363498"/>
            <a:ext cx="518616" cy="353948"/>
          </a:xfrm>
          <a:prstGeom prst="wedgeEllipseCallout">
            <a:avLst>
              <a:gd name="adj1" fmla="val 72500"/>
              <a:gd name="adj2" fmla="val 9077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97BDF7-EA13-460E-B60C-F2F8C9E88E7F}"/>
              </a:ext>
            </a:extLst>
          </p:cNvPr>
          <p:cNvSpPr txBox="1"/>
          <p:nvPr/>
        </p:nvSpPr>
        <p:spPr>
          <a:xfrm rot="20290002">
            <a:off x="2097674" y="2829080"/>
            <a:ext cx="1235256" cy="2809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ru-RU" sz="105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Банк заданий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31C8F8-6480-49F8-8A83-A307338478A8}"/>
              </a:ext>
            </a:extLst>
          </p:cNvPr>
          <p:cNvSpPr txBox="1"/>
          <p:nvPr/>
        </p:nvSpPr>
        <p:spPr>
          <a:xfrm>
            <a:off x="5901482" y="2852936"/>
            <a:ext cx="3242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Ссылка на банк заданий: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http://skiv.instrao.ru/bank-zadaniy/</a:t>
            </a:r>
            <a:r>
              <a:rPr lang="ru-RU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892" y="332656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0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7344816" cy="1431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взять материалы по учебным предметам для формирования функциональной грамотности у школьников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58247" b="19743"/>
          <a:stretch/>
        </p:blipFill>
        <p:spPr bwMode="auto">
          <a:xfrm>
            <a:off x="251520" y="1677591"/>
            <a:ext cx="4232299" cy="49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22306" r="30024" b="24395"/>
          <a:stretch/>
        </p:blipFill>
        <p:spPr bwMode="auto">
          <a:xfrm>
            <a:off x="4568340" y="2925713"/>
            <a:ext cx="4468155" cy="34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9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26781" y="167705"/>
            <a:ext cx="6953531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6390887"/>
            <a:ext cx="647700" cy="365125"/>
          </a:xfrm>
          <a:prstGeom prst="rect">
            <a:avLst/>
          </a:prstGeom>
          <a:noFill/>
        </p:spPr>
        <p:txBody>
          <a:bodyPr lIns="91438" tIns="45719" rIns="91438" bIns="45719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</a:rPr>
              <a:pPr algn="r" defTabSz="685783">
                <a:defRPr/>
              </a:pPr>
              <a:t>12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27196B27-CF80-40CA-A101-B6AC8AA6A023}"/>
              </a:ext>
            </a:extLst>
          </p:cNvPr>
          <p:cNvSpPr txBox="1">
            <a:spLocks/>
          </p:cNvSpPr>
          <p:nvPr/>
        </p:nvSpPr>
        <p:spPr>
          <a:xfrm>
            <a:off x="191955" y="1134690"/>
            <a:ext cx="862819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8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24541B-696B-476C-9459-06ED2C89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1" y="1339874"/>
            <a:ext cx="2570207" cy="493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CAEAF4-5B77-4E1D-A776-C10277D85EC0}"/>
              </a:ext>
            </a:extLst>
          </p:cNvPr>
          <p:cNvSpPr txBox="1"/>
          <p:nvPr/>
        </p:nvSpPr>
        <p:spPr>
          <a:xfrm>
            <a:off x="3363807" y="1463581"/>
            <a:ext cx="546113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Основные темы просветительских мероприятий онлайн-марафона – ключевые навыки XXI века, вопросы их формирования и развития. </a:t>
            </a:r>
          </a:p>
          <a:p>
            <a:pPr algn="just">
              <a:lnSpc>
                <a:spcPct val="150000"/>
              </a:lnSpc>
            </a:pPr>
            <a:r>
              <a:rPr lang="ru-RU" sz="1800" b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Организаторы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Марафона – Министерство  просвещения РФ и Академия Минпросвещения России.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0B46E8-D7A6-418A-A7FC-7DC67DEFDD14}"/>
              </a:ext>
            </a:extLst>
          </p:cNvPr>
          <p:cNvSpPr txBox="1"/>
          <p:nvPr/>
        </p:nvSpPr>
        <p:spPr>
          <a:xfrm>
            <a:off x="4098683" y="5037517"/>
            <a:ext cx="350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Ссылка на Марафон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B4DD18-5C60-404F-A468-409DF04A2E4E}"/>
              </a:ext>
            </a:extLst>
          </p:cNvPr>
          <p:cNvSpPr txBox="1"/>
          <p:nvPr/>
        </p:nvSpPr>
        <p:spPr>
          <a:xfrm>
            <a:off x="3617451" y="5594001"/>
            <a:ext cx="4582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https://apkpro.ru/deyatelnostakademii/marafonfunktsionalnoygramotnosti/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8496300" y="6390887"/>
            <a:ext cx="647700" cy="365125"/>
          </a:xfrm>
          <a:prstGeom prst="rect">
            <a:avLst/>
          </a:prstGeom>
          <a:noFill/>
        </p:spPr>
        <p:txBody>
          <a:bodyPr lIns="91436" tIns="45718" rIns="91436" bIns="45718" anchor="ctr"/>
          <a:lstStyle/>
          <a:p>
            <a:pPr algn="r" defTabSz="685783">
              <a:defRPr/>
            </a:pPr>
            <a:fld id="{C818C87A-BB88-40BF-A308-03227C0B2C50}" type="slidenum"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</a:rPr>
              <a:pPr algn="r" defTabSz="685783">
                <a:defRPr/>
              </a:pPr>
              <a:t>13</a:t>
            </a:fld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0EFAD1-4C7A-4EA8-84CB-82683D246F38}"/>
              </a:ext>
            </a:extLst>
          </p:cNvPr>
          <p:cNvSpPr txBox="1"/>
          <p:nvPr/>
        </p:nvSpPr>
        <p:spPr>
          <a:xfrm>
            <a:off x="683568" y="260648"/>
            <a:ext cx="6480720" cy="830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федеральных семинаров по функциональной грамотности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D72D68-3307-487E-9715-8210E796A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" t="18177" r="3432" b="6811"/>
          <a:stretch/>
        </p:blipFill>
        <p:spPr>
          <a:xfrm>
            <a:off x="867161" y="1438529"/>
            <a:ext cx="7366379" cy="439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B7C35D-68B2-44BF-B060-EFC229B88CE3}"/>
              </a:ext>
            </a:extLst>
          </p:cNvPr>
          <p:cNvSpPr txBox="1"/>
          <p:nvPr/>
        </p:nvSpPr>
        <p:spPr>
          <a:xfrm>
            <a:off x="1629201" y="5988674"/>
            <a:ext cx="6371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https://docs.google.com/spreadsheets/d/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1aB2uwb214JGc9y3jaAZM8YcKPRNJ1FWgsgVTgx-zyUs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/edit#gid=1161341563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0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t="21681" r="23507" b="16666"/>
          <a:stretch/>
        </p:blipFill>
        <p:spPr bwMode="auto">
          <a:xfrm>
            <a:off x="251519" y="404664"/>
            <a:ext cx="877512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30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КОНТАКТЫ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ВАТСАП 8-905-075-18-45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ЭЛЕКТРОННАЯ ПОЧТА </a:t>
            </a:r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MPKON@RUOBR.RU</a:t>
            </a: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РАБОЧИЙ ТЕЛЕФОН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8(384-2) 36-37-29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15" y="0"/>
            <a:ext cx="1342829" cy="9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9776"/>
            <a:ext cx="68084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перейти на обновленные ФГОС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7732" y="1829335"/>
            <a:ext cx="3328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5 классы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согласия родителей (законных представителей) учащихся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1582" y="1772816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классы, 6-9 классы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решению ОО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анализа готовности ОО и наличия письменного согласия родителей (законных представителей) учащихся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апреля 2022 года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7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1216"/>
            <a:ext cx="8136904" cy="571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</a:t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локальными нормативными актами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795" y="1408751"/>
            <a:ext cx="33283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Стандартизировано: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образовательная программа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абочая программа по предмету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чебный план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рограмма воспитания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1582" y="1772816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3112" y="1268760"/>
            <a:ext cx="53273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HTTPS://EDSOO.RU/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внутренней системе оценки качества образования</a:t>
            </a:r>
          </a:p>
          <a:p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порядке ведения ученических тетрадей и их проверке</a:t>
            </a:r>
          </a:p>
          <a:p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единых требованиях к устной и письменной речи обучающихся</a:t>
            </a:r>
          </a:p>
          <a:p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проектной деятельности обучающихся</a:t>
            </a:r>
          </a:p>
          <a:p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об организации факультативов, элективных учебных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9" t="17489" r="28994" b="15695"/>
          <a:stretch/>
        </p:blipFill>
        <p:spPr bwMode="auto">
          <a:xfrm>
            <a:off x="2261714" y="5517232"/>
            <a:ext cx="876156" cy="84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0727" y="5288340"/>
            <a:ext cx="5543383" cy="15696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просвещения РФ и Федеральной службы по надзору в сфере образования и науки от 18 декабря 2020 г.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NN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СК-578/08, 01-350/13-01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снижении документационной нагрузки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учителей»</a:t>
            </a:r>
          </a:p>
          <a:p>
            <a:pPr algn="just"/>
            <a:r>
              <a:rPr lang="en-US" sz="1600" b="1" u="sng" dirty="0" err="1">
                <a:hlinkClick r:id="rId6"/>
              </a:rPr>
              <a:t>garant.ru</a:t>
            </a:r>
            <a:r>
              <a:rPr lang="en-US" sz="1600" dirty="0" err="1">
                <a:hlinkClick r:id="rId6"/>
              </a:rPr>
              <a:t>›</a:t>
            </a:r>
            <a:r>
              <a:rPr lang="en-US" sz="1600" u="sng" dirty="0" err="1">
                <a:hlinkClick r:id="rId6"/>
              </a:rPr>
              <a:t>products</a:t>
            </a:r>
            <a:r>
              <a:rPr lang="en-US" sz="1600" u="sng" dirty="0">
                <a:hlinkClick r:id="rId6"/>
              </a:rPr>
              <a:t>/</a:t>
            </a:r>
            <a:r>
              <a:rPr lang="en-US" sz="1600" u="sng" dirty="0" err="1">
                <a:hlinkClick r:id="rId6"/>
              </a:rPr>
              <a:t>ipo</a:t>
            </a:r>
            <a:r>
              <a:rPr lang="en-US" sz="1600" u="sng" dirty="0">
                <a:hlinkClick r:id="rId6"/>
              </a:rPr>
              <a:t>/prime/doc/400051434/</a:t>
            </a:r>
            <a:r>
              <a:rPr lang="ru-RU" sz="1600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71843" y="1315615"/>
            <a:ext cx="0" cy="369756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5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ИНФОРМАЦИИ НА САЙТЕ </a:t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«ЕДИНОЕ СОДЕРЖАНИЕ ОБЩЕГО ОБРАЗОВАНИЯ»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4277"/>
          <a:stretch/>
        </p:blipFill>
        <p:spPr bwMode="auto">
          <a:xfrm>
            <a:off x="278385" y="1689720"/>
            <a:ext cx="87585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HTTPS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://EDSOO.RU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/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9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937" y="122926"/>
            <a:ext cx="68084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конструкторе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программы по предмету темы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совпадают из-за разницы учебных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6576" y="167730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55195"/>
              </p:ext>
            </p:extLst>
          </p:nvPr>
        </p:nvGraphicFramePr>
        <p:xfrm>
          <a:off x="154038" y="2736215"/>
          <a:ext cx="8784975" cy="127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14078746"/>
              </p:ext>
            </p:extLst>
          </p:nvPr>
        </p:nvGraphicFramePr>
        <p:xfrm>
          <a:off x="136576" y="4452256"/>
          <a:ext cx="86343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5748400"/>
            <a:ext cx="8251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программ под имеющиеся учебники корректировать не требуется, поскольку будут изданы новые учебники, соответствующие примерным рабочим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400" y="1412776"/>
            <a:ext cx="8576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Если в </a:t>
            </a:r>
            <a:r>
              <a:rPr lang="ru-RU" sz="2000" dirty="0">
                <a:solidFill>
                  <a:srgbClr val="002060"/>
                </a:solidFill>
              </a:rPr>
              <a:t>примерной рабочей программе предусмотрена возможность менять последовательность тем и перераспределять часы по усмотрению учителя, </a:t>
            </a:r>
            <a:r>
              <a:rPr lang="ru-RU" sz="2000" dirty="0" smtClean="0">
                <a:solidFill>
                  <a:srgbClr val="002060"/>
                </a:solidFill>
              </a:rPr>
              <a:t>то данная функция станет открытой после доработки конструктора </a:t>
            </a:r>
            <a:r>
              <a:rPr lang="ru-RU" sz="2000" b="1" dirty="0" smtClean="0">
                <a:solidFill>
                  <a:srgbClr val="002060"/>
                </a:solidFill>
              </a:rPr>
              <a:t>15 марта.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064182"/>
            <a:ext cx="7809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ЛЮБОЙ УМК ДОЛЖЕН СООТВЕТСТВОВАТЬ ОБНОВЛЕННОМУ ФГОС </a:t>
            </a:r>
          </a:p>
        </p:txBody>
      </p:sp>
    </p:spTree>
    <p:extLst>
      <p:ext uri="{BB962C8B-B14F-4D97-AF65-F5344CB8AC3E}">
        <p14:creationId xmlns:p14="http://schemas.microsoft.com/office/powerpoint/2010/main" val="144820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формат учебников использовать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44644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29.12.2012г. № 273-ФЗ </a:t>
            </a:r>
          </a:p>
          <a:p>
            <a:pPr algn="just"/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Библиотечный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должен быть укомплектован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печатными и (или) электронными учебными изданиями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учебники и учебные пособия), методическими и периодическими изданиями по всем входящим в реализуемые основные образовательные программы учебным предметам, курсам, дисциплинам (модулям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-342900" algn="just">
              <a:buAutoNum type="arabicPeriod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35.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Обучающимся бесплатно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в пользование на время получения образования учебники и учебные пособия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учебно-методические материалы, средства обучения и воспитания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8818" y="1208212"/>
            <a:ext cx="35283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31.05.2021 № 286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предоставлять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одного учебника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перечня учебников..., и (или) учебного пособия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печатной форме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необходимого для освоения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каждого обучающегося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каждому учебному предмету, курсу, модулю, входящему как в обязательную часть указанной программы, так и в часть программы, формируемую участниками образовательных отношений.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7" y="75840"/>
            <a:ext cx="1296143" cy="95182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7505" y="188640"/>
            <a:ext cx="8640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2040" y="1315615"/>
            <a:ext cx="0" cy="520972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8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9776"/>
            <a:ext cx="68084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составить рабочие программы по ОРКСЭ и ОДНКНР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2165" y="1556792"/>
            <a:ext cx="3328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по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ОРКСЭ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есть в конструкторе с учетом имеющихся в федеральном перечне учебникам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427659"/>
            <a:ext cx="37880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программа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ОДНКНР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находится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и будет представлена в конструкторе после ее утверждения на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ФУМО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454624"/>
            <a:ext cx="5292080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! </a:t>
            </a:r>
            <a:r>
              <a:rPr lang="ru-RU" b="1" dirty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FF0000"/>
                </a:solidFill>
              </a:rPr>
              <a:t>кола </a:t>
            </a:r>
            <a:r>
              <a:rPr lang="ru-RU" b="1" dirty="0">
                <a:solidFill>
                  <a:srgbClr val="FF0000"/>
                </a:solidFill>
              </a:rPr>
              <a:t>вправе самостоятельно </a:t>
            </a:r>
            <a:r>
              <a:rPr lang="ru-RU" b="1" dirty="0" smtClean="0">
                <a:solidFill>
                  <a:srgbClr val="FF0000"/>
                </a:solidFill>
              </a:rPr>
              <a:t>определить: преподавать </a:t>
            </a:r>
            <a:r>
              <a:rPr lang="ru-RU" b="1" dirty="0" smtClean="0">
                <a:solidFill>
                  <a:srgbClr val="FF0000"/>
                </a:solidFill>
              </a:rPr>
              <a:t>ОДНКНР </a:t>
            </a:r>
            <a:r>
              <a:rPr lang="ru-RU" b="1" dirty="0">
                <a:solidFill>
                  <a:srgbClr val="FF0000"/>
                </a:solidFill>
              </a:rPr>
              <a:t>как самостоятельный предмет/курс или </a:t>
            </a:r>
            <a:r>
              <a:rPr lang="ru-RU" b="1" dirty="0" smtClean="0">
                <a:solidFill>
                  <a:srgbClr val="FF0000"/>
                </a:solidFill>
              </a:rPr>
              <a:t>вводить </a:t>
            </a:r>
            <a:r>
              <a:rPr lang="ru-RU" b="1" dirty="0">
                <a:solidFill>
                  <a:srgbClr val="FF0000"/>
                </a:solidFill>
              </a:rPr>
              <a:t>его модулем в составе </a:t>
            </a:r>
            <a:r>
              <a:rPr lang="ru-RU" b="1" dirty="0" smtClean="0">
                <a:solidFill>
                  <a:srgbClr val="FF0000"/>
                </a:solidFill>
              </a:rPr>
              <a:t>других предметов.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Если как отдельный предмет /курс (не менее 64 часов), то необходимо указать  </a:t>
            </a:r>
            <a:r>
              <a:rPr lang="ru-RU" b="1" dirty="0">
                <a:solidFill>
                  <a:srgbClr val="FF0000"/>
                </a:solidFill>
              </a:rPr>
              <a:t>в приложении к аттестату </a:t>
            </a:r>
            <a:r>
              <a:rPr lang="ru-RU" b="1" dirty="0" smtClean="0">
                <a:solidFill>
                  <a:srgbClr val="FF0000"/>
                </a:solidFill>
              </a:rPr>
              <a:t>(9 класс) и выставить </a:t>
            </a:r>
            <a:r>
              <a:rPr lang="ru-RU" b="1" dirty="0">
                <a:solidFill>
                  <a:srgbClr val="FF0000"/>
                </a:solidFill>
              </a:rPr>
              <a:t>итоговую </a:t>
            </a:r>
            <a:r>
              <a:rPr lang="ru-RU" b="1" dirty="0" smtClean="0">
                <a:solidFill>
                  <a:srgbClr val="FF0000"/>
                </a:solidFill>
              </a:rPr>
              <a:t>отметку.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7344816" cy="1431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взять материалы по учебным предметам для формирования функциональной грамотности у школьников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32656"/>
            <a:ext cx="1040457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76020"/>
            <a:ext cx="1296143" cy="9518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16116" y="1856744"/>
            <a:ext cx="3096344" cy="481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24441" r="27842" b="16920"/>
          <a:stretch/>
        </p:blipFill>
        <p:spPr bwMode="auto">
          <a:xfrm>
            <a:off x="4811675" y="1851637"/>
            <a:ext cx="4224820" cy="38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4330" y="5733256"/>
            <a:ext cx="6294014" cy="10156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Электронные (цифровые) образовательные ресурсы необходимо указать для изучения каждой </a:t>
            </a:r>
            <a:r>
              <a:rPr lang="ru-RU" sz="2000" b="1" dirty="0" smtClean="0">
                <a:solidFill>
                  <a:srgbClr val="FF0000"/>
                </a:solidFill>
              </a:rPr>
              <a:t>темы –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это </a:t>
            </a:r>
            <a:r>
              <a:rPr lang="ru-RU" sz="2000" b="1" dirty="0">
                <a:solidFill>
                  <a:srgbClr val="FF0000"/>
                </a:solidFill>
              </a:rPr>
              <a:t>требование </a:t>
            </a:r>
            <a:r>
              <a:rPr lang="ru-RU" sz="2000" b="1" dirty="0" smtClean="0">
                <a:solidFill>
                  <a:srgbClr val="FF0000"/>
                </a:solidFill>
              </a:rPr>
              <a:t>ФГОС!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18479" r="23595" b="16085"/>
          <a:stretch/>
        </p:blipFill>
        <p:spPr bwMode="auto">
          <a:xfrm>
            <a:off x="314310" y="1856744"/>
            <a:ext cx="4185681" cy="308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азвание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A7A6E65-2C13-4218-9235-636982DF3D82}"/>
              </a:ext>
            </a:extLst>
          </p:cNvPr>
          <p:cNvSpPr txBox="1">
            <a:spLocks/>
          </p:cNvSpPr>
          <p:nvPr/>
        </p:nvSpPr>
        <p:spPr bwMode="auto">
          <a:xfrm>
            <a:off x="619765" y="5085184"/>
            <a:ext cx="3880226" cy="4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None/>
            </a:pPr>
            <a:r>
              <a:rPr lang="en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https://fg.resh.edu.ru</a:t>
            </a:r>
            <a:r>
              <a:rPr lang="en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9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платформы РЭШ </a:t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Кузбассе 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79296" cy="41764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ОО, создавших работу на РЭШ – </a:t>
            </a:r>
            <a:r>
              <a:rPr lang="ru-RU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361</a:t>
            </a:r>
            <a:r>
              <a:rPr lang="ru-RU" sz="50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6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56,8</a:t>
            </a:r>
            <a:r>
              <a:rPr lang="ru-RU" sz="67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 общего количества ОО</a:t>
            </a:r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9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Количество учащихся, прошедших работу – </a:t>
            </a:r>
            <a:endParaRPr lang="ru-RU" sz="5000" b="1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 </a:t>
            </a: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419 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чел. </a:t>
            </a:r>
            <a:endParaRPr lang="ru-RU" sz="5000" b="1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6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15,8%</a:t>
            </a:r>
            <a:r>
              <a:rPr lang="ru-RU" sz="5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 общего количества обучающихся 5-9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классов</a:t>
            </a:r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2900" b="1" dirty="0" smtClean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Проверено 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работ – </a:t>
            </a: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17 654 </a:t>
            </a:r>
            <a:r>
              <a:rPr lang="ru-RU" sz="5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штуки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6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72,3%</a:t>
            </a:r>
            <a:r>
              <a:rPr lang="ru-RU" sz="5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 количества обучающихся, прошедших тестирование</a:t>
            </a:r>
            <a:r>
              <a:rPr lang="ru-RU" sz="50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82" y="0"/>
            <a:ext cx="1296143" cy="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2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627</Words>
  <Application>Microsoft Office PowerPoint</Application>
  <PresentationFormat>Экран (4:3)</PresentationFormat>
  <Paragraphs>124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 РЕАЛИЗАЦИИ ПРОГРАММ НАЧАЛЬНОГО ОБЩЕГО  И ОСНОВНОГО ОБЩЕГО ОБРАЗОВАНИЯ  В СООТВЕТСТВИИ С ТРЕБОВАНИЯМИ ОБНОВЛЕННЫХ ФГОС В 2022 ГОДУ (часть 2: вопросы и ответы) </vt:lpstr>
      <vt:lpstr> Как перейти на обновленные ФГОС </vt:lpstr>
      <vt:lpstr>  Что делать  с локальными нормативными актами  </vt:lpstr>
      <vt:lpstr>  ПОЛУЧЕНИЕ ИНФОРМАЦИИ НА САЙТЕ  «ЕДИНОЕ СОДЕРЖАНИЕ ОБЩЕГО ОБРАЗОВАНИЯ»  </vt:lpstr>
      <vt:lpstr> В конструкторе рабочей программы по предмету темы не совпадают из-за разницы учебных пособий </vt:lpstr>
      <vt:lpstr>Какой формат учебников использовать</vt:lpstr>
      <vt:lpstr> Как составить рабочие программы по ОРКСЭ и ОДНКНР </vt:lpstr>
      <vt:lpstr> Где взять материалы по учебным предметам для формирования функциональной грамотности у школьников  </vt:lpstr>
      <vt:lpstr>Использование платформы РЭШ  в Кузбассе </vt:lpstr>
      <vt:lpstr>Презентация PowerPoint</vt:lpstr>
      <vt:lpstr> Где взять материалы по учебным предметам для формирования функциональной грамотности у школьников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Гераськина</dc:creator>
  <cp:lastModifiedBy>Гераськина</cp:lastModifiedBy>
  <cp:revision>70</cp:revision>
  <cp:lastPrinted>2022-03-03T03:21:59Z</cp:lastPrinted>
  <dcterms:created xsi:type="dcterms:W3CDTF">2022-02-14T02:56:54Z</dcterms:created>
  <dcterms:modified xsi:type="dcterms:W3CDTF">2022-03-03T03:38:19Z</dcterms:modified>
</cp:coreProperties>
</file>