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1" r:id="rId2"/>
    <p:sldId id="275" r:id="rId3"/>
    <p:sldId id="362" r:id="rId4"/>
    <p:sldId id="369" r:id="rId5"/>
    <p:sldId id="370" r:id="rId6"/>
    <p:sldId id="256" r:id="rId7"/>
    <p:sldId id="371" r:id="rId8"/>
    <p:sldId id="372" r:id="rId9"/>
    <p:sldId id="363" r:id="rId10"/>
    <p:sldId id="330" r:id="rId11"/>
    <p:sldId id="365" r:id="rId12"/>
    <p:sldId id="345" r:id="rId13"/>
    <p:sldId id="375" r:id="rId14"/>
    <p:sldId id="374" r:id="rId15"/>
    <p:sldId id="32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94660"/>
  </p:normalViewPr>
  <p:slideViewPr>
    <p:cSldViewPr>
      <p:cViewPr>
        <p:scale>
          <a:sx n="130" d="100"/>
          <a:sy n="130" d="100"/>
        </p:scale>
        <p:origin x="-107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профильных классов казачьей направленности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Новопестеревская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ООШ» 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учебный год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Казачий компонент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«Окружающий мир» 4 класс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556792"/>
            <a:ext cx="8157592" cy="416592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Раздел III. Родной край – часть большой страны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Родной край – часть большой страны. Наш край. Карта родного края. Формы земной поверхности. Полезные ископаемые края. Знакомства с видами почв края. Природные сообщества. Охрана почв и природных сообществ. Особенности сельского хозяйства края.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Экскурсии: знакомства с растениями и животными леса, луга, водоёмов; распознавание их с помощью атласа -  определителя.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Практические работы: знакомства с картой края; рассматривание образцов полезных ископаемых края; рассматривание гербарных экземпляров растений.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Патриоты России. Платов Матвей Иванович вместе с Суворовым. Великая Отечественная война и Великая Победа. 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Сибирское казачество в годы ВОВ.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01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1296144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казачьего </a:t>
            </a:r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 </a:t>
            </a: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</a:t>
            </a: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endParaRPr lang="ru-RU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88840"/>
            <a:ext cx="7859216" cy="413732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6 класс</a:t>
            </a:r>
            <a:endParaRPr lang="ru-RU" dirty="0"/>
          </a:p>
          <a:p>
            <a:r>
              <a:rPr lang="ru-RU" dirty="0"/>
              <a:t>Урок 1. </a:t>
            </a:r>
            <a:r>
              <a:rPr lang="ru-RU" b="1" dirty="0" smtClean="0"/>
              <a:t>Зарождение </a:t>
            </a:r>
            <a:r>
              <a:rPr lang="ru-RU" b="1" dirty="0"/>
              <a:t>казачества в древней Руси.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Происхождение </a:t>
            </a:r>
            <a:r>
              <a:rPr lang="ru-RU" dirty="0"/>
              <a:t>и значение слова «казак» (древняя и современная трактовка). Праздничная и повседневная одежда казаков.</a:t>
            </a:r>
          </a:p>
          <a:p>
            <a:r>
              <a:rPr lang="ru-RU" dirty="0"/>
              <a:t>Урок  2. </a:t>
            </a:r>
            <a:r>
              <a:rPr lang="ru-RU" b="1" dirty="0"/>
              <a:t>Бытовой уклад и жилища казаков. (1 час)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Казачьи курени – первые жилища казаков. Материал, способы строительства и внутреннее устройство казачьих жилищ.</a:t>
            </a:r>
          </a:p>
          <a:p>
            <a:r>
              <a:rPr lang="ru-RU" dirty="0"/>
              <a:t>Урок 3. </a:t>
            </a:r>
            <a:r>
              <a:rPr lang="ru-RU" b="1" dirty="0"/>
              <a:t>Воспитание в казачьей среде. (1 час)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Казачья семья: традиции и нравы. Старинный уклад жизни у казаков. Свод правил по воспитанию подрастающего поколения. Обучение и духовное воспитание казачат.</a:t>
            </a:r>
          </a:p>
          <a:p>
            <a:r>
              <a:rPr lang="ru-RU" dirty="0"/>
              <a:t>Урок  4. </a:t>
            </a:r>
            <a:r>
              <a:rPr lang="ru-RU" b="1" dirty="0"/>
              <a:t>Казачьи ремёсла (1 час)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Жизнь и труд казаков в старину. Орудия труда казаков. Казачьи ремёсла.</a:t>
            </a:r>
          </a:p>
          <a:p>
            <a:r>
              <a:rPr lang="ru-RU" dirty="0"/>
              <a:t>Урок 5. Освоение Сибири казаками. Атаман Ермак.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895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45395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1.Малые жанры казачьего фольклора: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загадки, пословицы, поговорки.(1)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2.Предания, легенды, байки, былины казачества.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 Предания и легенды казаков-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некрасовцев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(1 – 2 по выбору). «Казак цветок съел», «Казачий круг», «По слову Игната», 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«Как голубь казака спас», «Почему у выхухоли хвост пахучий», «Мать нарушила завет Игната».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 Казачьи сказки.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Отражение в них особенностей быта, нравов, обычаев донских казаков. Поэтика сказки, её сходство и различие с русской народной сказкой.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5.Песни казаков   </a:t>
            </a:r>
          </a:p>
          <a:p>
            <a:pPr>
              <a:buNone/>
            </a:pP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Исторические песни: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Песни о С. Разине: «Ай, у нас было, братцы, на Дону...» и др. Песни о Ермаке: «Ай, на вольных степях было, на Саратовских», 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«Как на речке там было на Камышенке», «Собрались </a:t>
            </a:r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казаки-други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, люди вольные».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Песни о Е.Пугачеве: «Из-за леса, леса темного...», 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«Ты звезда ли моя, звездочка».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Песни об атамане И.Некрасове: «Помутился, возмутился наш славный тихий Дон», «На заре было, братцы, да на зорюшке». Песня о И.Краснощекове: «Приуныло, приумолкло войско донское».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Лирические казачьи песни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как отражение нравственных устоев, обычаев и обрядов жизни казаков. Особенности казачьей песни: эмоциональная насыщенность поэтических картин, образов, символов, недосказанность, незавёршённость, избегание развязки.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«Не сохами – то, славная землишка наша распахана...», «Ой да,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разродимая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ты моя сторонушка», 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«По серой земле туман стелется», «По-за лесом, лесом темненьким...».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Строевая казачья песня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о народных героях-полководцах М.Платове и Я.Бакланове.</a:t>
            </a:r>
          </a:p>
          <a:p>
            <a:pPr>
              <a:buNone/>
            </a:pP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Обрядовые казачьи песни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(по выбору).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6. Былина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 Добрыне Никитиче (Дончаке). Об Илье Муромце. 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Былины – песни о зверях и птицах: «А и где-то бы слышно» (</a:t>
            </a:r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Индей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– земля и </a:t>
            </a:r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Индрик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– зверь), «Ой да, ввечеру, братцы». (Туры златорогие), «Ой да, на ровной, да на площади» (Спор сокола с конем) и др.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«Казачий фольклор на уроках литературы»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36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 4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предпрофильной подготовки кадетского (казачьего класса)</a:t>
            </a: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616728"/>
              </p:ext>
            </p:extLst>
          </p:nvPr>
        </p:nvGraphicFramePr>
        <p:xfrm>
          <a:off x="1835696" y="1412776"/>
          <a:ext cx="5328592" cy="4776327"/>
        </p:xfrm>
        <a:graphic>
          <a:graphicData uri="http://schemas.openxmlformats.org/drawingml/2006/table">
            <a:tbl>
              <a:tblPr firstRow="1" firstCol="1" bandRow="1"/>
              <a:tblGrid>
                <a:gridCol w="2627980"/>
                <a:gridCol w="793639"/>
                <a:gridCol w="581703"/>
                <a:gridCol w="1325270"/>
              </a:tblGrid>
              <a:tr h="6362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Направления развития личности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рабочей программы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 в неделю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80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Часть, рекомендуемая для всех обучающихся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Информационно-просветительские занятия патриотической, нравственной и экологической направленности «Разговоры о важном»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Разговоры о важном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Занятия по формированию функциональной грамотности обучающихся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Функциональная грамотность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Занятия, направленные на удовлетворение профориентационных интересов и потребностей обучающихся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Билет в будущее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4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Вариативная часть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415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Занятия</a:t>
                      </a:r>
                      <a:r>
                        <a:rPr lang="ru-RU" sz="500" u="non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 с преобладанием педагогической поддержки обучающихся их благополучия в пространстве общеобразовательной школы поддержки</a:t>
                      </a:r>
                      <a:endParaRPr lang="ru-RU" sz="6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 История, традиции и культура казачества" </a:t>
                      </a:r>
                      <a:endParaRPr lang="ru-RU" sz="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«Начальная военная подготовка»</a:t>
                      </a:r>
                      <a:endParaRPr lang="ru-RU" sz="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IQ</a:t>
                      </a: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 (реализация программы ДО технической направленности) ТР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«Роботы </a:t>
                      </a: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LEGO SPIKE PRIME</a:t>
                      </a: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 (программа ДО технической направленности) ТР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1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Занятия, направленные на удовлетворение интересов и потребностей обучающихся в творческом и физическом развитии, помощь в самореализации, раскрытии и развитии способностей и талантов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Лыжня Здоровья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(программа ДО в рамках проекта ДМ)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Мир творческих открытий казачества</a:t>
                      </a:r>
                      <a:endParaRPr lang="ru-RU" sz="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61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Занятия, направленные на удовлетворение социальных интересов и потребностей обучающихся, на педагогическое сопровождение деятельности социально ориентированных ученических сообществ, детских общественных объединений, органов ученического самоуправления, на организацию совместно с обучающимися комплекса мероприятий воспитательной направленности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Театр 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«Юный фермер» (программа ДО естественнонаучной направленности, акцент экология «Эколята») ТР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«Мы с тобой казаки»</a:t>
                      </a:r>
                      <a:endParaRPr lang="ru-RU" sz="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8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47" marR="3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131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 5-6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профильной подготовки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кадетского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(казачьего) класса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427148"/>
              </p:ext>
            </p:extLst>
          </p:nvPr>
        </p:nvGraphicFramePr>
        <p:xfrm>
          <a:off x="1259632" y="1556792"/>
          <a:ext cx="6408712" cy="4566965"/>
        </p:xfrm>
        <a:graphic>
          <a:graphicData uri="http://schemas.openxmlformats.org/drawingml/2006/table">
            <a:tbl>
              <a:tblPr firstRow="1" firstCol="1" bandRow="1"/>
              <a:tblGrid>
                <a:gridCol w="2160240"/>
                <a:gridCol w="1560848"/>
                <a:gridCol w="815416"/>
                <a:gridCol w="936104"/>
                <a:gridCol w="936104"/>
              </a:tblGrid>
              <a:tr h="130811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Направления развития личности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рабочей программы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 в неделю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класс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62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Часть, рекомендуемая для всех обучающихся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Информационно-просветительские занятия патриотической, нравственной и экологической направленности «Разговоры о важном»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Разговоры о важном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Занятия по формированию функциональной грамотности обучающихся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Функциональная грамотность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Занятия, направленные на удовлетворение профориентационных интересов и потребностей обучающихся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Билет в будущее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6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Вариативная часть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883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Занятия, </a:t>
                      </a: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преобладанием педагогической поддержки обучающихся их благополучия в пространстве общеобразовательной школы поддержки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(связанные с реализацией особых интеллектуальных и социокультурных потребностей обучающихся)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 История, традиции и культура казачества" </a:t>
                      </a:r>
                      <a:endParaRPr lang="ru-RU" sz="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«Начальная военная подготовка»</a:t>
                      </a:r>
                      <a:endParaRPr lang="ru-RU" sz="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«Роботы </a:t>
                      </a: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LEGO SPIKE PRIME</a:t>
                      </a: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 (программа ДО технической направленности) ТР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IQ</a:t>
                      </a: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 (реализация программы ДО технической направленности) ТР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«Юный фермер» (программа ДО естественнонаучной направленности, акцент экология «Эколята») ТР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8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Занятия, направленные на удовлетворение интересов и потребностей обучающихся в творческом и физическом развитии, помощь в самореализации, раскрытии и развитии способностей и талантов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Лыжня Здоровья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(программа ДО в рамках проекта ДМ)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«Мир движений»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55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Занятия, направленные на удовлетворение социальных интересов и потребностей обучающихся, на педагогическое сопровождение деятельности социально ориентированных ученических сообществ, детских общественных объединений, органов ученического самоуправления, на организацию совместно с обучающимися комплекса мероприятий воспитательной направленности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Театр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«Занимательная физика» (программа ДО естественнонаучной направленности) ТР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«Мы с тобой казаки»</a:t>
                      </a:r>
                      <a:endParaRPr lang="ru-RU" sz="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33" marR="3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412776"/>
            <a:ext cx="648072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 рода своего, прошлого своего, изучайте своих дедов и прадедов, работайте над закреплением их памяти.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П.А. Флоренский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551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1728192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ea typeface="+mn-ea"/>
                <a:cs typeface="+mn-cs"/>
              </a:rPr>
            </a:b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ea typeface="+mn-ea"/>
                <a:cs typeface="+mn-cs"/>
              </a:rPr>
            </a:b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>С 1 сентября 2023 года </a:t>
            </a:r>
            <a:b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ea typeface="+mn-ea"/>
                <a:cs typeface="+mn-cs"/>
              </a:rPr>
            </a:b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>открытие профильных классов </a:t>
            </a:r>
            <a:b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ea typeface="+mn-ea"/>
                <a:cs typeface="+mn-cs"/>
              </a:rPr>
            </a:b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>МБОУ « Новопестеревская ООШ»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Сергей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90" y="3140968"/>
            <a:ext cx="3072342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ергей\Desktop\photo_5400344999155061005_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3"/>
            <a:ext cx="2986615" cy="2520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4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Профильное обучение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4,5,6  </a:t>
            </a:r>
            <a:r>
              <a:rPr lang="ru-RU" dirty="0" smtClean="0"/>
              <a:t>классах будет осуществляться </a:t>
            </a:r>
            <a:r>
              <a:rPr lang="ru-RU" dirty="0"/>
              <a:t>в соответствии с учебным планом по общеобразовательным программам </a:t>
            </a:r>
            <a:r>
              <a:rPr lang="ru-RU" dirty="0" smtClean="0"/>
              <a:t>начального, основного </a:t>
            </a:r>
            <a:r>
              <a:rPr lang="ru-RU" dirty="0"/>
              <a:t>общего образования и программам внеурочной </a:t>
            </a:r>
            <a:r>
              <a:rPr lang="ru-RU" dirty="0" smtClean="0"/>
              <a:t>деятельности кадетского класса казачьей направленности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0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8003232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 Идеальная модель выпускника казачьей направленности – это носитель национальных и общечеловеческих традиций, чувства патриотизма, любви к Родине, высоких нравственных ценностей. Выпускник – человек, для которого непреходящими ценностями являются Доброта (умение сопереживать, стремление помочь людям) , Истина (умение объективно оценивать полученную информацию, доказать свою точку зрения, что сделает его свободным в выборе пути), чувство долга к своим корням ( к дому, к школе, к своей стране).  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8" name="Picture 30" descr="C:\Users\Сергей\Desktop\photo_5400344999155061001_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3312369" cy="243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9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1403648" y="344781"/>
            <a:ext cx="6391275" cy="6288088"/>
            <a:chOff x="2837" y="2889"/>
            <a:chExt cx="6493" cy="6423"/>
          </a:xfrm>
        </p:grpSpPr>
        <p:sp>
          <p:nvSpPr>
            <p:cNvPr id="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2837" y="2889"/>
              <a:ext cx="6493" cy="6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18"/>
            <p:cNvSpPr>
              <a:spLocks noChangeShapeType="1"/>
            </p:cNvSpPr>
            <p:nvPr/>
          </p:nvSpPr>
          <p:spPr bwMode="auto">
            <a:xfrm flipV="1">
              <a:off x="5030" y="6509"/>
              <a:ext cx="696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 flipV="1">
              <a:off x="6127" y="6625"/>
              <a:ext cx="2" cy="10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16"/>
            <p:cNvSpPr>
              <a:spLocks noChangeShapeType="1"/>
            </p:cNvSpPr>
            <p:nvPr/>
          </p:nvSpPr>
          <p:spPr bwMode="auto">
            <a:xfrm flipH="1">
              <a:off x="4385" y="6042"/>
              <a:ext cx="8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H="1" flipV="1">
              <a:off x="4643" y="4874"/>
              <a:ext cx="698" cy="5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V="1">
              <a:off x="6708" y="4874"/>
              <a:ext cx="580" cy="5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 flipV="1">
              <a:off x="6837" y="6042"/>
              <a:ext cx="8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 flipV="1">
              <a:off x="6579" y="6509"/>
              <a:ext cx="581" cy="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5224" y="7676"/>
              <a:ext cx="1704" cy="16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100" b="0" i="0" u="none" strike="noStrike" cap="none" normalizeH="0" baseline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Высоко- нравственный, духовно культурный</a:t>
              </a:r>
              <a:endParaRPr kumimoji="0" lang="en-US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3159" y="3473"/>
              <a:ext cx="1678" cy="17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Человек   будущего, гражданин, патриот, семьянин</a:t>
              </a: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Arial" pitchFamily="34" charset="0"/>
                  <a:ea typeface="Verdana" pitchFamily="34" charset="0"/>
                  <a:cs typeface="Times New Roman" pitchFamily="18" charset="0"/>
                </a:rPr>
                <a:t>, </a:t>
              </a: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человек мира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837" y="5341"/>
              <a:ext cx="1678" cy="15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100" b="0" i="0" u="none" strike="noStrike" cap="none" normalizeH="0" baseline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Творческая личность</a:t>
              </a:r>
              <a:endParaRPr kumimoji="0" lang="en-US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3611" y="6976"/>
              <a:ext cx="1613" cy="140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Осознающий свои права и признающий права</a:t>
              </a: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Arial" pitchFamily="34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других с их</a:t>
              </a: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Arial" pitchFamily="34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убеждением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7030" y="6859"/>
              <a:ext cx="1613" cy="163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100" b="0" i="0" u="none" strike="noStrike" cap="none" normalizeH="0" baseline="0" dirty="0" err="1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Самостоятель</a:t>
              </a:r>
              <a:r>
                <a:rPr kumimoji="0" lang="ru-RU" altLang="ru-RU" sz="1100" b="0" i="0" u="none" strike="noStrike" cap="none" normalizeH="0" baseline="0" dirty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н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100" b="0" i="0" u="none" strike="noStrike" cap="none" normalizeH="0" baseline="0" dirty="0" err="1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трудолюбивый</a:t>
              </a:r>
              <a:r>
                <a:rPr kumimoji="0" lang="ru-RU" altLang="ru-RU" sz="1100" b="0" i="0" u="none" strike="noStrike" cap="none" normalizeH="0" baseline="0" dirty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конкурентно-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    </a:t>
              </a:r>
              <a:r>
                <a:rPr kumimoji="0" lang="en-US" altLang="ru-RU" sz="1100" b="0" i="0" u="none" strike="noStrike" cap="none" normalizeH="0" baseline="0" dirty="0" err="1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способный</a:t>
              </a:r>
              <a:endPara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6062" y="4484"/>
              <a:ext cx="0" cy="7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7160" y="3473"/>
              <a:ext cx="1626" cy="159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Знающий свою родословную, малую и большую </a:t>
              </a:r>
              <a:r>
                <a:rPr kumimoji="0" lang="en-US" altLang="ru-RU" sz="1100" b="0" i="0" u="none" strike="noStrike" cap="none" normalizeH="0" baseline="0" dirty="0" err="1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Родину</a:t>
              </a:r>
              <a:endPara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7704" y="5263"/>
              <a:ext cx="1626" cy="15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100" b="0" i="0" u="none" strike="noStrike" cap="none" normalizeH="0" baseline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Физически и психически здоровый</a:t>
              </a:r>
              <a:r>
                <a:rPr kumimoji="0" lang="en-US" altLang="ru-RU" sz="1100" b="0" i="0" u="none" strike="noStrike" cap="none" normalizeH="0" baseline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Arial" pitchFamily="34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kumimoji="0" lang="en-US" altLang="ru-RU" sz="1100" b="0" i="0" u="none" strike="noStrike" cap="none" normalizeH="0" baseline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человек</a:t>
              </a:r>
              <a:endParaRPr kumimoji="0" lang="en-US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3"/>
            <p:cNvSpPr>
              <a:spLocks noChangeArrowheads="1"/>
            </p:cNvSpPr>
            <p:nvPr/>
          </p:nvSpPr>
          <p:spPr bwMode="auto">
            <a:xfrm>
              <a:off x="5186" y="2889"/>
              <a:ext cx="1742" cy="159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100" b="0" i="0" u="none" strike="noStrike" cap="none" normalizeH="0" baseline="0" dirty="0" err="1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Образованный</a:t>
              </a:r>
              <a:r>
                <a:rPr kumimoji="0" lang="en-US" altLang="ru-RU" sz="1100" b="0" i="0" u="none" strike="noStrike" cap="none" normalizeH="0" baseline="0" dirty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, </a:t>
              </a:r>
              <a:r>
                <a:rPr kumimoji="0" lang="en-US" altLang="ru-RU" sz="1100" b="0" i="0" u="none" strike="noStrike" cap="none" normalizeH="0" baseline="0" dirty="0" err="1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воспитанный</a:t>
              </a:r>
              <a:r>
                <a:rPr kumimoji="0" lang="en-US" altLang="ru-RU" sz="1100" b="0" i="0" u="none" strike="noStrike" cap="none" normalizeH="0" baseline="0" dirty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,</a:t>
              </a:r>
              <a:r>
                <a:rPr kumimoji="0" lang="en-US" altLang="ru-RU" sz="1100" b="0" i="0" u="none" strike="noStrike" cap="none" normalizeH="0" baseline="0" dirty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Arial" pitchFamily="34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kumimoji="0" lang="en-US" altLang="ru-RU" sz="1100" b="0" i="0" u="none" strike="noStrike" cap="none" normalizeH="0" baseline="0" dirty="0" err="1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интеллигентн</a:t>
              </a:r>
              <a:r>
                <a:rPr kumimoji="0" lang="ru-RU" altLang="ru-RU" sz="1100" b="0" i="0" u="none" strike="noStrike" cap="none" normalizeH="0" baseline="0" dirty="0" err="1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ый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 </a:t>
              </a:r>
              <a:r>
                <a:rPr kumimoji="0" lang="ru-RU" altLang="ru-RU" sz="1100" b="0" i="0" u="none" strike="noStrike" cap="none" normalizeH="0" baseline="0" dirty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человек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2"/>
            <p:cNvSpPr>
              <a:spLocks noChangeArrowheads="1"/>
            </p:cNvSpPr>
            <p:nvPr/>
          </p:nvSpPr>
          <p:spPr bwMode="auto">
            <a:xfrm>
              <a:off x="5302" y="5071"/>
              <a:ext cx="1626" cy="151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   </a:t>
              </a:r>
              <a:r>
                <a:rPr kumimoji="0" lang="ru-RU" altLang="ru-RU" sz="1100" b="1" i="0" u="none" strike="noStrike" cap="none" normalizeH="0" baseline="0" dirty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Выпускник    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dirty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Кадетского казачьего класса  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5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836712"/>
            <a:ext cx="7488832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algn="ctr"/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кадетского (казачьего) компонента в  образовательном процессе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19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4 профильного (кадетского)класса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046455"/>
              </p:ext>
            </p:extLst>
          </p:nvPr>
        </p:nvGraphicFramePr>
        <p:xfrm>
          <a:off x="1187624" y="1484784"/>
          <a:ext cx="7056784" cy="4392492"/>
        </p:xfrm>
        <a:graphic>
          <a:graphicData uri="http://schemas.openxmlformats.org/drawingml/2006/table">
            <a:tbl>
              <a:tblPr firstRow="1" firstCol="1" bandRow="1"/>
              <a:tblGrid>
                <a:gridCol w="2529322"/>
                <a:gridCol w="2277294"/>
                <a:gridCol w="2250168"/>
              </a:tblGrid>
              <a:tr h="190978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Предметная область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Учебный предмет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часов в неделю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9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Обязательная часть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</a:tr>
              <a:tr h="190978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Русский язык и литературное чтение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Литературное чтение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Иностранный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Иностранный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Математика и информатика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Обществознание и естествознание ("окружающий мир")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Окружающий мир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Основы религиозных культур и светской этики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Основы религиозных культур и светской этики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Искусство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Изобразительное искусство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Музыка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Технология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Технология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Физическая культура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Физическая культура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8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909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Часть, формируемая участниками образовательных отношений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</a:tr>
              <a:tr h="190978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учебного курса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978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физическая культура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8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90978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 недельная нагрузка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90978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учебных недель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FC"/>
                    </a:solidFill>
                  </a:tcPr>
                </a:tc>
              </a:tr>
              <a:tr h="190978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Всего часов в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FC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31925" y="1709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4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и 6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профильного (кадетского)класса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425140"/>
              </p:ext>
            </p:extLst>
          </p:nvPr>
        </p:nvGraphicFramePr>
        <p:xfrm>
          <a:off x="1187623" y="1412783"/>
          <a:ext cx="6912769" cy="4680521"/>
        </p:xfrm>
        <a:graphic>
          <a:graphicData uri="http://schemas.openxmlformats.org/drawingml/2006/table">
            <a:tbl>
              <a:tblPr firstRow="1" firstCol="1" bandRow="1"/>
              <a:tblGrid>
                <a:gridCol w="2606296"/>
                <a:gridCol w="2605647"/>
                <a:gridCol w="850413"/>
                <a:gridCol w="850413"/>
              </a:tblGrid>
              <a:tr h="28381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Предметная область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Учебный предмет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часов в неделю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191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Обязательная часть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91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Русский язык и литература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Иностранные языки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Иностранный язык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10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Математика и информатика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Алгебра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Геометрия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Вероятность и статистика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Информатика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1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Общественно-научные предметы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История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География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1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Естественно-научные предметы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Химия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1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Искусство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Изобразительное искусство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Музыка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Технология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Технология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1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Физическая культура и основы безопасности жизнедеятельности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Физическая культура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Основы безопасности жизнедеятельности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Основы духовно-нравственной культуры народов России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Основы духовно-нравственной культуры народов России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1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4191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Часть, формируемая участниками образовательных отношений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91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учебного курса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191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4191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 недельная нагрузка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4191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учебных недель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FC"/>
                    </a:solidFill>
                  </a:tcPr>
                </a:tc>
              </a:tr>
              <a:tr h="13940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Всего часов в год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918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986</a:t>
                      </a:r>
                    </a:p>
                  </a:txBody>
                  <a:tcPr marL="52433" marR="5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213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Казачий компонент в учебных общеобразовательных программах</a:t>
            </a:r>
            <a:endParaRPr lang="ru-RU" sz="31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1700808"/>
            <a:ext cx="807524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Реализация казачьего компонента в рабочие программы учебных предметов производится  путём распределения по темам, разделам, где обобщённые идеи, понятия, закономерности обосновываются на основе специального материала (преподавание предмета)</a:t>
            </a:r>
          </a:p>
        </p:txBody>
      </p:sp>
      <p:pic>
        <p:nvPicPr>
          <p:cNvPr id="1026" name="Picture 2" descr="C:\Users\Сергей\Desktop\photo_5400344999155061000_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744" y="3864916"/>
            <a:ext cx="2758952" cy="2069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ергей\Desktop\photo_5400344999155061002_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64916"/>
            <a:ext cx="2814004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47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1061</Words>
  <Application>Microsoft Office PowerPoint</Application>
  <PresentationFormat>Экран (4:3)</PresentationFormat>
  <Paragraphs>345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Организация работы профильных классов казачьей направленности  МБОУ «Новопестеревская ООШ»  2023-2024 учебный год </vt:lpstr>
      <vt:lpstr>  С 1 сентября 2023 года  открытие профильных классов  МБОУ « Новопестеревская ООШ»</vt:lpstr>
      <vt:lpstr>Презентация PowerPoint</vt:lpstr>
      <vt:lpstr>Презентация PowerPoint</vt:lpstr>
      <vt:lpstr>Презентация PowerPoint</vt:lpstr>
      <vt:lpstr>Презентация PowerPoint</vt:lpstr>
      <vt:lpstr> Учебный план 4 профильного (кадетского)класса</vt:lpstr>
      <vt:lpstr> Учебный план 5 и 6 профильного (кадетского)класса</vt:lpstr>
      <vt:lpstr> Казачий компонент в учебных общеобразовательных программах</vt:lpstr>
      <vt:lpstr> Казачий компонент  «Окружающий мир» 4 класс </vt:lpstr>
      <vt:lpstr>Содержание казачьего компонента  на уроках истории</vt:lpstr>
      <vt:lpstr> «Казачий фольклор на уроках литературы» </vt:lpstr>
      <vt:lpstr> План ВД 4 класс  с учетом предпрофильной подготовки кадетского (казачьего класса)</vt:lpstr>
      <vt:lpstr> План ВД 5-6 класса с учетом профильной подготовки кадетского (казачьего) класса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Сергей</cp:lastModifiedBy>
  <cp:revision>166</cp:revision>
  <dcterms:created xsi:type="dcterms:W3CDTF">2013-08-20T22:02:58Z</dcterms:created>
  <dcterms:modified xsi:type="dcterms:W3CDTF">2023-08-22T14:13:45Z</dcterms:modified>
</cp:coreProperties>
</file>