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71" r:id="rId9"/>
    <p:sldId id="280" r:id="rId10"/>
    <p:sldId id="276" r:id="rId11"/>
    <p:sldId id="277" r:id="rId12"/>
    <p:sldId id="278" r:id="rId13"/>
    <p:sldId id="275" r:id="rId14"/>
    <p:sldId id="279" r:id="rId15"/>
    <p:sldId id="274" r:id="rId16"/>
    <p:sldId id="272" r:id="rId17"/>
    <p:sldId id="273" r:id="rId18"/>
    <p:sldId id="270" r:id="rId19"/>
    <p:sldId id="259" r:id="rId20"/>
    <p:sldId id="267" r:id="rId21"/>
    <p:sldId id="268" r:id="rId22"/>
    <p:sldId id="269" r:id="rId23"/>
    <p:sldId id="260" r:id="rId24"/>
    <p:sldId id="261" r:id="rId25"/>
    <p:sldId id="262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5" autoAdjust="0"/>
    <p:restoredTop sz="94660"/>
  </p:normalViewPr>
  <p:slideViewPr>
    <p:cSldViewPr snapToGrid="0">
      <p:cViewPr varScale="1">
        <p:scale>
          <a:sx n="89" d="100"/>
          <a:sy n="89" d="100"/>
        </p:scale>
        <p:origin x="3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C575-65EE-4072-A553-5BF0E00CF217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D0B6-097F-43BD-9EE1-B34085ADB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458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C575-65EE-4072-A553-5BF0E00CF217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D0B6-097F-43BD-9EE1-B34085ADB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041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C575-65EE-4072-A553-5BF0E00CF217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D0B6-097F-43BD-9EE1-B34085ADB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80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C575-65EE-4072-A553-5BF0E00CF217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D0B6-097F-43BD-9EE1-B34085ADB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292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C575-65EE-4072-A553-5BF0E00CF217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D0B6-097F-43BD-9EE1-B34085ADB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282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C575-65EE-4072-A553-5BF0E00CF217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D0B6-097F-43BD-9EE1-B34085ADB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25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C575-65EE-4072-A553-5BF0E00CF217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D0B6-097F-43BD-9EE1-B34085ADB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47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C575-65EE-4072-A553-5BF0E00CF217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D0B6-097F-43BD-9EE1-B34085ADB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73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C575-65EE-4072-A553-5BF0E00CF217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D0B6-097F-43BD-9EE1-B34085ADB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96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C575-65EE-4072-A553-5BF0E00CF217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D0B6-097F-43BD-9EE1-B34085ADB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770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C575-65EE-4072-A553-5BF0E00CF217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D0B6-097F-43BD-9EE1-B34085ADB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8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BC575-65EE-4072-A553-5BF0E00CF217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DD0B6-097F-43BD-9EE1-B34085ADB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280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8" descr="https://top-fon.com/uploads/posts/2023-01/1675117726_top-fon-com-p-fonovie-kartinki-dlya-prezentatsii-powerpo-17.jpg"/>
          <p:cNvSpPr>
            <a:spLocks noChangeAspect="1" noChangeArrowheads="1"/>
          </p:cNvSpPr>
          <p:nvPr/>
        </p:nvSpPr>
        <p:spPr bwMode="auto">
          <a:xfrm>
            <a:off x="-1366234" y="3733801"/>
            <a:ext cx="325120" cy="266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0" descr="https://top-fon.com/uploads/posts/2023-01/1674769879_top-fon-com-p-foni-dlya-prezentatsii-powerpoint-shkolnie-18.jpg"/>
          <p:cNvSpPr>
            <a:spLocks noChangeAspect="1" noChangeArrowheads="1"/>
          </p:cNvSpPr>
          <p:nvPr/>
        </p:nvSpPr>
        <p:spPr bwMode="auto">
          <a:xfrm>
            <a:off x="-1213834" y="3886201"/>
            <a:ext cx="325120" cy="266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6" name="Picture 12" descr="https://i.pinimg.com/originals/a2/c8/e6/a2c8e62da2777caba28f723624961b3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7" y="-216581"/>
            <a:ext cx="12192000" cy="7074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48641"/>
            <a:ext cx="9201374" cy="454659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СОСНОВСКИЙ ДЕТСКИЙ САД «ЗВЕЗДОЧКА»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6198" y="1619129"/>
            <a:ext cx="9842501" cy="4762648"/>
          </a:xfrm>
        </p:spPr>
        <p:txBody>
          <a:bodyPr>
            <a:normAutofit fontScale="32500" lnSpcReduction="20000"/>
          </a:bodyPr>
          <a:lstStyle/>
          <a:p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СПЕЦИФИКА РАБОТЫ ПО </a:t>
            </a:r>
            <a:r>
              <a:rPr lang="ru-RU" sz="7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ПОДГОТОВКЕ </a:t>
            </a:r>
            <a:r>
              <a:rPr lang="ru-RU" sz="7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ОБУЧЕНИЮ ГРАМОТЕ ДЕТЕЙ ДОШКОЛЬНОГО ВОЗРАСТА С ОСОБЫМИ ОБРАЗОВАТЕЛЬНЫМИ ПОТРЕБНОСТЯМИ.</a:t>
            </a:r>
          </a:p>
          <a:p>
            <a:pPr>
              <a:lnSpc>
                <a:spcPct val="170000"/>
              </a:lnSpc>
            </a:pP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Подготовил </a:t>
            </a:r>
          </a:p>
          <a:p>
            <a:pPr>
              <a:lnSpc>
                <a:spcPct val="100000"/>
              </a:lnSpc>
            </a:pP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учитель – логопед:</a:t>
            </a:r>
          </a:p>
          <a:p>
            <a:pPr>
              <a:lnSpc>
                <a:spcPct val="100000"/>
              </a:lnSpc>
            </a:pP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Ворончихина </a:t>
            </a:r>
          </a:p>
          <a:p>
            <a:pPr>
              <a:lnSpc>
                <a:spcPct val="100000"/>
              </a:lnSpc>
            </a:pP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Марина Владимировна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17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https://i.pinimg.com/originals/a2/c8/e6/a2c8e62da2777caba28f723624961b3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09601"/>
            <a:ext cx="9144000" cy="4699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со слоговым строением слова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1206499"/>
            <a:ext cx="9448800" cy="4784397"/>
          </a:xfrm>
        </p:spPr>
        <p:txBody>
          <a:bodyPr>
            <a:normAutofit lnSpcReduction="10000"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Ставятся следующие задачи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умение делить слова на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слоги</a:t>
            </a:r>
          </a:p>
          <a:p>
            <a:pPr algn="l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умение определять количество слогов в слове и их последовательность. Познакомить с понятием "начало" и "конец" слова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определять местонахождение ударного слога в двусложных и трехсложных словах, переносить ударение с одного слога на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другой</a:t>
            </a:r>
          </a:p>
          <a:p>
            <a:pPr algn="l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и закреплять навык составления слова из заданных слогов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умение подбирать слова по одному данному слогу, а также находить слова, начинающиеся с последнего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слога заданного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94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i.pinimg.com/originals/a2/c8/e6/a2c8e62da2777caba28f723624961b3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09601"/>
            <a:ext cx="9144000" cy="469899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со слоговым строением слова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87972" y="1079500"/>
            <a:ext cx="9680028" cy="41783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Алгоритм:</a:t>
            </a: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03643" y="1689101"/>
            <a:ext cx="1050008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термином «Слог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слогового плавного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начальном этапе берутся двусложные слова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Постепенно вводятся слова, состоящие из трёх слогов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Добавляются односложные слова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слуховой основе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зрительной основе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тактильно-мышечной основе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графической основе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43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i.pinimg.com/originals/a2/c8/e6/a2c8e62da2777caba28f723624961b3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09601"/>
            <a:ext cx="9144000" cy="43180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со слоговым строением слова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5117" y="1041401"/>
            <a:ext cx="10258097" cy="5128171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Приемы: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количественный и порядковый счёт слогов;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схематическое изображение слогового слова (- моделирование слогового состава с помощью слоговой линейки;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самостоятельные действия детей со словами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речевая игра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«Живые слоги» (по типу игры «Живы слова»);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произнесение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по слогам (хоровое и индивидуальное),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слов с заданным количеством слогов (на материале игрушек, окружающих предметов, картин, по схемам, словесным заданиям);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«превращение» коротких слов в длинные и наоборот, соответственное изменение схем слогового строения слова (лиса, лисица, лисонька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исправление намеренных ошибок педагога при слоговом произнесении слов в процессе работы со схемой и исправление ошибок детьми с соответствующими заключениями;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перестановка слогов в слове (трансформация слов): мышка – камыш, банка – кабан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6" descr="https://top-fon.com/uploads/posts/2023-01/1674769879_top-fon-com-p-foni-dlya-prezentatsii-powerpoint-shkolnie-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12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 descr="https://i.pinimg.com/originals/a2/c8/e6/a2c8e62da2777caba28f723624961b3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12337771" cy="6902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84201"/>
            <a:ext cx="9144000" cy="914399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со звуковым строением слов, формирование навыков звукового анализа слов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638299"/>
            <a:ext cx="9144000" cy="4247493"/>
          </a:xfrm>
        </p:spPr>
        <p:txBody>
          <a:bodyPr>
            <a:normAutofit/>
          </a:bodyPr>
          <a:lstStyle/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задачи подготовки детей к звуковому анализу необходимо научить их 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воспринимать слово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не как единый звуковой комплекс, а как 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некое структурное образование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состоящее из отдельных звуков, т.е. научить слышать в слове отдельные звуки</a:t>
            </a:r>
          </a:p>
        </p:txBody>
      </p:sp>
    </p:spTree>
    <p:extLst>
      <p:ext uri="{BB962C8B-B14F-4D97-AF65-F5344CB8AC3E}">
        <p14:creationId xmlns:p14="http://schemas.microsoft.com/office/powerpoint/2010/main" val="121015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i.pinimg.com/originals/a2/c8/e6/a2c8e62da2777caba28f723624961b3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923"/>
            <a:ext cx="12192001" cy="6858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84201"/>
            <a:ext cx="9144000" cy="8128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со звуковым строением слов, формирование навыков звукового анализа слов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772776"/>
            <a:ext cx="9144000" cy="439679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выделения звука в слове - особое произнесение слова – с интонационным, особо подчеркнутым выделением в нем одного звука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Помогают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сравнения звуков речи с «песенками»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ДОБИВАТЬСЯ УСВОЕНИЯ ОБОБЩЁННОГО СПОСОБА ВЫДЕЛЕНИЯ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ЛЮБЫХ ЗВУКОВ В СЛОВАХ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, А НЕ ВЫДЕЛЕНИЯ КАКОГО-ЛИБО ОПРЕДЕЛЕННОГО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ЗВУКА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выделять первый звук в слов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558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i.pinimg.com/originals/a2/c8/e6/a2c8e62da2777caba28f723624961b3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47701"/>
            <a:ext cx="9144000" cy="990600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со звуковым строением слов, формирование навыков звукового анализа слов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638301"/>
            <a:ext cx="9144000" cy="44068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1816097" y="2933700"/>
            <a:ext cx="2070102" cy="24257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Звуковой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(фонемный)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37100" y="4902200"/>
            <a:ext cx="5143500" cy="9144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/>
          </a:p>
          <a:p>
            <a:endParaRPr lang="ru-RU" dirty="0"/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фонематических противопоставлений, свойственных данному языку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H="1" flipV="1">
            <a:off x="4737100" y="3284220"/>
            <a:ext cx="4508500" cy="1160780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различительной функции фонем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37100" y="1638301"/>
            <a:ext cx="3835400" cy="909319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Выяснение порядка следования фонем в слове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3886199" y="4146550"/>
            <a:ext cx="292097" cy="50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4178296" y="2354317"/>
            <a:ext cx="0" cy="27548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178296" y="5109209"/>
            <a:ext cx="551359" cy="93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35" name="Прямая соединительная линия 18434"/>
          <p:cNvCxnSpPr/>
          <p:nvPr/>
        </p:nvCxnSpPr>
        <p:spPr>
          <a:xfrm flipV="1">
            <a:off x="4178296" y="2354317"/>
            <a:ext cx="55135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39" name="Прямая соединительная линия 18438"/>
          <p:cNvCxnSpPr/>
          <p:nvPr/>
        </p:nvCxnSpPr>
        <p:spPr>
          <a:xfrm flipV="1">
            <a:off x="4180482" y="3731763"/>
            <a:ext cx="549173" cy="131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66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i.pinimg.com/originals/a2/c8/e6/a2c8e62da2777caba28f723624961b3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765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749301"/>
            <a:ext cx="9144000" cy="78740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со звуковым строением слов, формирование навыков звукового анализа слов</a:t>
            </a:r>
            <a:endParaRPr lang="ru-RU" sz="3200" dirty="0"/>
          </a:p>
        </p:txBody>
      </p:sp>
      <p:pic>
        <p:nvPicPr>
          <p:cNvPr id="4098" name="Picture 2" descr="https://multiurok.ru/img/247222/image_5c645f4947ca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458" y="1526482"/>
            <a:ext cx="3181802" cy="4496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765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i.pinimg.com/originals/a2/c8/e6/a2c8e62da2777caba28f723624961b3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3"/>
            <a:ext cx="12192000" cy="6857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96901"/>
            <a:ext cx="9144000" cy="86360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со звуковым строением слов, формирование навыков звукового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612901"/>
            <a:ext cx="9144000" cy="165576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формирования звукового анализа: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0857" y="2036687"/>
            <a:ext cx="1043577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интонационное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последовательности фонем и общий фонемный анализ слова с опорой на картинку-схему и фишки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rgbClr val="76767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дифференциация гласных и согласных фонем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места ударения в слове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дифференциация согласных фонем по твердости и мягкости (в дальнейшем – по глухости и звонкости) и моделирование основных фонематических отношений в слове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звукового анализа без опоры на наглядность – графической схемы, а затем постепенно и отказ от фишек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Полный звуковой анализ в уме (во внутреннем плане).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767676"/>
              </a:solidFill>
              <a:effectLst/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248340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i.pinimg.com/originals/a2/c8/e6/a2c8e62da2777caba28f723624961b3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12763"/>
            <a:ext cx="9144000" cy="922337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со звуковым строением слов, формирование навыков звукового анализа слов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435099"/>
            <a:ext cx="9144000" cy="4602843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детям: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место звука в слове;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подобрать слова с заданным звуком;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первый и последний звук в слове;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последовательность звуков в слове;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сравнить звуковое строение слов, состоящих из одних и тех же звуков (сон – нос, кот – ток);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сравнить звуковое строение слов, различающихся одним звуком (мак – рак, дым – дом) (это помогает уяснить смыслоразличительную роль фонемы);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игры «Живые звуки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компьютерные игры на звуковой анализ.</a:t>
            </a:r>
          </a:p>
          <a:p>
            <a:pPr algn="l"/>
            <a:endParaRPr lang="ru-RU" dirty="0"/>
          </a:p>
          <a:p>
            <a:pPr algn="l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58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i.pinimg.com/originals/a2/c8/e6/a2c8e62da2777caba28f723624961b3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79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838201"/>
            <a:ext cx="9144000" cy="3683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обучению письму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2282" y="1206501"/>
            <a:ext cx="9474638" cy="5253420"/>
          </a:xfrm>
        </p:spPr>
        <p:txBody>
          <a:bodyPr/>
          <a:lstStyle/>
          <a:p>
            <a:pPr algn="l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Графические навыки-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перекодировка единиц речи в графические знаки (буквы), требующие правильного соотнесения звука и буквы, соблюдения графических и орфографических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37602" y="2865439"/>
            <a:ext cx="2203450" cy="14731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ориентировки в пространстве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999733" y="2865439"/>
            <a:ext cx="2239736" cy="1473198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правилами письма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807669" y="2878903"/>
            <a:ext cx="2101850" cy="145973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точности зрительного восприятия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57721" y="4996579"/>
            <a:ext cx="2051957" cy="1097117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руки к письму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504120" y="4980710"/>
            <a:ext cx="2641600" cy="109711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умений объяснять свои 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335313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.pinimg.com/originals/a2/c8/e6/a2c8e62da2777caba28f723624961b3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040"/>
            <a:ext cx="12192000" cy="676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7572" y="756744"/>
            <a:ext cx="9070428" cy="714703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специфика работы по подготовке к обучению грамоте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задачи: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97572" y="1376854"/>
            <a:ext cx="8965323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о понятиях: звук, слог, слово, предложение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39007" y="2427858"/>
            <a:ext cx="8833945" cy="756743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слуховое внимание и фонематическое восприятие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17076" y="3321205"/>
            <a:ext cx="8797158" cy="626020"/>
          </a:xfrm>
          <a:prstGeom prst="round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знакомить детей с буквами алфавита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49214" y="4155304"/>
            <a:ext cx="8870731" cy="1110438"/>
          </a:xfrm>
          <a:prstGeom prst="round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общую и мелкую моторику, графические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оординацию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пространственно-временные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представления, чувство ритма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38097" y="5465379"/>
            <a:ext cx="8776137" cy="766599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образное мышление, воображение, память, коммуникативные способности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48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s://i.pinimg.com/originals/a2/c8/e6/a2c8e62da2777caba28f723624961b3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96901"/>
            <a:ext cx="9144000" cy="40640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обучению письму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0900" y="1003300"/>
            <a:ext cx="9144000" cy="5257799"/>
          </a:xfrm>
        </p:spPr>
        <p:txBody>
          <a:bodyPr/>
          <a:lstStyle/>
          <a:p>
            <a:pPr algn="l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работы:</a:t>
            </a:r>
          </a:p>
          <a:p>
            <a:pPr algn="l"/>
            <a:endParaRPr lang="ru-RU" b="1" dirty="0" smtClean="0"/>
          </a:p>
          <a:p>
            <a:pPr algn="l"/>
            <a:endParaRPr lang="ru-RU" b="1" dirty="0"/>
          </a:p>
          <a:p>
            <a:pPr algn="l"/>
            <a:endParaRPr lang="ru-RU" b="1" dirty="0" smtClean="0"/>
          </a:p>
          <a:p>
            <a:pPr algn="l"/>
            <a:endParaRPr lang="ru-RU" b="1" dirty="0"/>
          </a:p>
          <a:p>
            <a:pPr algn="l"/>
            <a:endParaRPr lang="ru-RU" b="1" dirty="0" smtClean="0"/>
          </a:p>
          <a:p>
            <a:pPr algn="l"/>
            <a:r>
              <a:rPr lang="ru-RU" b="1" dirty="0"/>
              <a:t> </a:t>
            </a:r>
            <a:r>
              <a:rPr lang="ru-RU" b="1" dirty="0" smtClean="0"/>
              <a:t>                        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подготовительные упражнения:</a:t>
            </a:r>
          </a:p>
          <a:p>
            <a:pPr algn="l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08100" y="1350172"/>
            <a:ext cx="5435600" cy="3944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различных видов штриховки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51000" y="1944692"/>
            <a:ext cx="5435600" cy="304798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точности зрительного восприятия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95500" y="2489598"/>
            <a:ext cx="5435600" cy="51672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соблюдению определённых гигиенических требований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36621" y="3192065"/>
            <a:ext cx="6414158" cy="47386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заданий по ориентировке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пространстве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46500" y="4212036"/>
            <a:ext cx="3784600" cy="5552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Обводка и штриховка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34363" y="4965899"/>
            <a:ext cx="5359400" cy="606030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Рисование предметов, напоминающих элементы букв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632028" y="5770564"/>
            <a:ext cx="4461422" cy="457935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Рисование различных бордюров</a:t>
            </a:r>
          </a:p>
        </p:txBody>
      </p:sp>
    </p:spTree>
    <p:extLst>
      <p:ext uri="{BB962C8B-B14F-4D97-AF65-F5344CB8AC3E}">
        <p14:creationId xmlns:p14="http://schemas.microsoft.com/office/powerpoint/2010/main" val="104175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s://i.pinimg.com/originals/a2/c8/e6/a2c8e62da2777caba28f723624961b3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686898" cy="692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58801"/>
            <a:ext cx="9144000" cy="7239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формирования готовности к обучению грамоте дошкольников с ТНР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10800000" flipH="1" flipV="1">
            <a:off x="3397472" y="3616970"/>
            <a:ext cx="7639874" cy="753176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снижена память и продуктивность запоминания, низкая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 припоминания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10800000" flipV="1">
            <a:off x="1219200" y="1452563"/>
            <a:ext cx="7518400" cy="29241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отставание в формировании различных видов восприятия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 rot="10800000" flipH="1" flipV="1">
            <a:off x="1524000" y="2110754"/>
            <a:ext cx="7505699" cy="312737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развития основных свойств внимания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 rot="10800000" flipH="1" flipV="1">
            <a:off x="1219199" y="2789262"/>
            <a:ext cx="8318500" cy="461937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овладении анализом и синтезом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  <a:p>
            <a:endParaRPr lang="ru-RU" dirty="0" smtClean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07793" y="4643134"/>
            <a:ext cx="8770622" cy="675300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/>
          </a:p>
          <a:p>
            <a:endParaRPr lang="ru-RU" dirty="0"/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отставание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развитии наглядно-образного мышления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25700" y="5605781"/>
            <a:ext cx="6172200" cy="607074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/>
          </a:p>
          <a:p>
            <a:endParaRPr lang="ru-RU" dirty="0"/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недоразвитие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мелкой моторики пальцев рук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2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s://i.pinimg.com/originals/a2/c8/e6/a2c8e62da2777caba28f723624961b3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63" y="-8066"/>
            <a:ext cx="12078937" cy="686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95301"/>
            <a:ext cx="9144000" cy="104140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формирования готовности к обучению грамоте дошкольников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ТНР. Предшествующая логопедическая работа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77003" y="1290773"/>
            <a:ext cx="3187700" cy="813395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фонематического восприятия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01411" y="2620680"/>
            <a:ext cx="4254500" cy="71120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навыков звукового анализа и синтеза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82700" y="4077516"/>
            <a:ext cx="5111750" cy="634407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грамматических навыков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94450" y="1655034"/>
            <a:ext cx="4483100" cy="652033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над звукопроизношением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71088" y="3039853"/>
            <a:ext cx="4756150" cy="804433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Словарная работа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079946" y="4711923"/>
            <a:ext cx="4013200" cy="685800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связной речи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282700" y="5558567"/>
            <a:ext cx="8623300" cy="70679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мелкой моторики,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чувства ритма и зрительно-пространственной ориентации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20453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i.pinimg.com/originals/a2/c8/e6/a2c8e62da2777caba28f723624961b3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4518"/>
            <a:ext cx="12192000" cy="681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71501"/>
            <a:ext cx="9144000" cy="6604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формирования готовности к обучению грамоте дошкольников с ТНР. Прогнозируемые трудности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09700" y="1231901"/>
            <a:ext cx="6220810" cy="4637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 слияния звуков в слоги и слова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61493" y="1911234"/>
            <a:ext cx="6499334" cy="398944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взаимные замены согласных звуков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86759" y="2583781"/>
            <a:ext cx="5612524" cy="361539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искажение слоговой структуры слова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08200" y="3100226"/>
            <a:ext cx="7087914" cy="430731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резко замедленный темп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09700" y="3776535"/>
            <a:ext cx="6578162" cy="514932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понимания прочитанного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22485" y="4530210"/>
            <a:ext cx="7346730" cy="51151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замены букв при письме, пропуски согласных при стечении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29220" y="5241438"/>
            <a:ext cx="5879662" cy="430963"/>
          </a:xfrm>
          <a:prstGeom prst="round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слияние двух или нескольких слов в одно слово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27284" y="5854262"/>
            <a:ext cx="7041932" cy="315310"/>
          </a:xfrm>
          <a:prstGeom prst="roundRect">
            <a:avLst>
              <a:gd name="adj" fmla="val 6667"/>
            </a:avLst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стойкие орфографические ошибки</a:t>
            </a:r>
          </a:p>
        </p:txBody>
      </p:sp>
    </p:spTree>
    <p:extLst>
      <p:ext uri="{BB962C8B-B14F-4D97-AF65-F5344CB8AC3E}">
        <p14:creationId xmlns:p14="http://schemas.microsoft.com/office/powerpoint/2010/main" val="97294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i.pinimg.com/originals/a2/c8/e6/a2c8e62da2777caba28f723624961b3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034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84201"/>
            <a:ext cx="9144000" cy="100330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формирования готовности к обучению грамоте дошкольников с ТНР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Звуковой аналитико- синтетический способ обучения грамоте: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6744" y="1902372"/>
            <a:ext cx="11067393" cy="4471713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Звуковой аналитический                                                                                            Звуковой синтетический</a:t>
            </a:r>
          </a:p>
          <a:p>
            <a:pPr algn="l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algn="l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ФРАЗА                                                                                                               ЗВКУК</a:t>
            </a:r>
          </a:p>
          <a:p>
            <a:pPr algn="l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                                                                                                             СЛОГ</a:t>
            </a:r>
          </a:p>
          <a:p>
            <a:pPr algn="l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СЛОГ                                                                                                                СЛОВО</a:t>
            </a:r>
          </a:p>
          <a:p>
            <a:pPr algn="l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                                                                                                                 ФРАЗА  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present5.com/presentation/237366284_438752020/image-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460" y="2095184"/>
            <a:ext cx="4747591" cy="3560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 стрелкой 5"/>
          <p:cNvCxnSpPr/>
          <p:nvPr/>
        </p:nvCxnSpPr>
        <p:spPr>
          <a:xfrm>
            <a:off x="1355834" y="3447393"/>
            <a:ext cx="0" cy="3993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355834" y="4340772"/>
            <a:ext cx="0" cy="472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1355834" y="5235464"/>
            <a:ext cx="10510" cy="5136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10825655" y="3447393"/>
            <a:ext cx="1" cy="399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10825655" y="4340772"/>
            <a:ext cx="1" cy="399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10825655" y="5297214"/>
            <a:ext cx="1" cy="451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0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i.pinimg.com/originals/a2/c8/e6/a2c8e62da2777caba28f723624961b3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881062"/>
            <a:ext cx="9144000" cy="290353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6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.pinimg.com/originals/a2/c8/e6/a2c8e62da2777caba28f723624961b3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2057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78069"/>
            <a:ext cx="9144000" cy="336331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работы по подготовке к обучению грамоте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87821" y="941023"/>
            <a:ext cx="10016358" cy="479726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Ознакомление со словом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92767" y="1557060"/>
            <a:ext cx="8975835" cy="50937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Ознакомление с предложением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81497" y="2292145"/>
            <a:ext cx="7998373" cy="489113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Ознакомление со словесным составом предложения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87361" y="3132516"/>
            <a:ext cx="8786649" cy="4572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Ознакомление со слоговым строением слова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24000" y="4070554"/>
            <a:ext cx="8124496" cy="518015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Ознакомление со звуковым строением слов, формирование навыков звукового анализа слов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49514" y="5058841"/>
            <a:ext cx="7462345" cy="633632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Подготовка к обучению письму</a:t>
            </a:r>
          </a:p>
        </p:txBody>
      </p:sp>
    </p:spTree>
    <p:extLst>
      <p:ext uri="{BB962C8B-B14F-4D97-AF65-F5344CB8AC3E}">
        <p14:creationId xmlns:p14="http://schemas.microsoft.com/office/powerpoint/2010/main" val="46115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.pinimg.com/originals/a2/c8/e6/a2c8e62da2777caba28f723624961b3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45262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72055"/>
            <a:ext cx="9144000" cy="49398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со словом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4000" y="1908940"/>
            <a:ext cx="3447393" cy="1506921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Вычленение слова из потока речи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89380" y="2001838"/>
            <a:ext cx="3678620" cy="141402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Раскрытие слова как самостоятельной единицы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37490" y="4343399"/>
            <a:ext cx="6032938" cy="1731579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Воспитывается внимание к слову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Практическим путём усваивается значение слова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62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i.pinimg.com/originals/a2/c8/e6/a2c8e62da2777caba28f723624961b3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656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09600"/>
            <a:ext cx="9144000" cy="399393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</a:t>
            </a:r>
            <a:r>
              <a:rPr lang="ru-RU" sz="2400" b="1" dirty="0" smtClean="0"/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предложением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50124" y="1376855"/>
            <a:ext cx="9017876" cy="4729655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предложения из потока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</a:t>
            </a:r>
          </a:p>
          <a:p>
            <a:pPr algn="l"/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предложений по игрушкам,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картинкам</a:t>
            </a:r>
          </a:p>
          <a:p>
            <a:pPr algn="l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Графическое изображение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</a:p>
          <a:p>
            <a:pPr algn="l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предложений в готовом тексте</a:t>
            </a:r>
          </a:p>
          <a:p>
            <a:pPr algn="l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https://fsd.multiurok.ru/html/2020/01/28/s_5e2ffe91345e3/1332688_1.jpe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34" r="2179" b="62382"/>
          <a:stretch/>
        </p:blipFill>
        <p:spPr bwMode="auto">
          <a:xfrm>
            <a:off x="1650124" y="4183117"/>
            <a:ext cx="5801710" cy="10950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2769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i.pinimg.com/originals/a2/c8/e6/a2c8e62da2777caba28f723624961b3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977463"/>
            <a:ext cx="9038897" cy="305479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предложением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45931" y="1465582"/>
            <a:ext cx="7273159" cy="4578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Придумывание предложения с заданным словом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29350" y="2028574"/>
            <a:ext cx="6306209" cy="526633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Придумывание предложения, начинающееся на определённое слово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24000" y="2669026"/>
            <a:ext cx="6978869" cy="450098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предложения по двум картинкам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99642" y="3222712"/>
            <a:ext cx="6863255" cy="653378"/>
          </a:xfrm>
          <a:prstGeom prst="round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Придумывание «весёлого» предложения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76855" y="3951967"/>
            <a:ext cx="5917325" cy="628302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короткой сказки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24399" y="4671581"/>
            <a:ext cx="6064471" cy="884427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предложений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«живым сценкам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65130" y="5738648"/>
            <a:ext cx="6936829" cy="556359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Придумывание названия к картине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</a:rPr>
              <a:t>Придумывание «весёлого» предложения</a:t>
            </a: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1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i.pinimg.com/originals/a2/c8/e6/a2c8e62da2777caba28f723624961b3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81048" y="588579"/>
            <a:ext cx="8586952" cy="367862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со словесным составом предложения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2524" y="1156136"/>
            <a:ext cx="9144000" cy="5307725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Деление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на слова, определение их количества и последовательности, а также составление предложения из разного числа слов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/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простых предложений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слов в предложении при помощи абстрактных символов (линии, полоски, квадратики и т.п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algn="l"/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и анализ предложения из разного количества слов, называние слов последовательно и вразбивку, соотнесение слов со схемой предложения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предложений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предложения без опорой на наглядный материал.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188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.pinimg.com/originals/a2/c8/e6/a2c8e62da2777caba28f723624961b3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793" y="-26496"/>
            <a:ext cx="12233793" cy="7096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783771"/>
            <a:ext cx="9144000" cy="55154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со словесным составом предложения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487714"/>
            <a:ext cx="9144000" cy="377008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Наглядная опора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8" descr="https://shareslide.ru/img/thumbs/eca9c3f092c4a6cc519fcf5f729a6a97-800x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8" name="Picture 10" descr="https://avatars.mds.yandex.net/i?id=e15252993b71175115aeb668ff4967f898b68652-8496934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044" y="2498942"/>
            <a:ext cx="4863408" cy="3029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i.mycdn.me/i?r=AzEPZsRbOZEKgBhR0XGMT1RkAqQrI1797CbmJXE6umIK1aaKTM5SRkZCeTgDn6uOy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88" y="2461405"/>
            <a:ext cx="4496426" cy="3178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52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i.pinimg.com/originals/a2/c8/e6/a2c8e62da2777caba28f723624961b3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655" y="0"/>
            <a:ext cx="12137923" cy="6774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85801"/>
            <a:ext cx="9144000" cy="38099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со словесным составом предложения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066800"/>
            <a:ext cx="9144000" cy="41910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ПРИЕМЫ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Четкое произнесение слов с паузой;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произнесение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 под хлопки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последовательное называние слов в предложении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громкой речи, про себя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произнесение слов по рядам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шепотный анализ предложения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составление предложений с заданным словом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составление предложений по «живой сценке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перепрыгивание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скакалку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отстукивание на барабане или бубне столько раз, сколько слов в предложении.</a:t>
            </a:r>
          </a:p>
          <a:p>
            <a:pPr algn="l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06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1037</Words>
  <Application>Microsoft Office PowerPoint</Application>
  <PresentationFormat>Широкоэкранный</PresentationFormat>
  <Paragraphs>231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PT Sans</vt:lpstr>
      <vt:lpstr>Times New Roman</vt:lpstr>
      <vt:lpstr>Wingdings</vt:lpstr>
      <vt:lpstr>Тема Office</vt:lpstr>
      <vt:lpstr>МБДОУ СОСНОВСКИЙ ДЕТСКИЙ САД «ЗВЕЗДОЧКА»</vt:lpstr>
      <vt:lpstr>Содержание и специфика работы по подготовке к обучению грамоте Основные задачи:</vt:lpstr>
      <vt:lpstr>Содержание работы по подготовке к обучению грамоте</vt:lpstr>
      <vt:lpstr>Ознакомление со словом</vt:lpstr>
      <vt:lpstr>Ознакомление с предложением</vt:lpstr>
      <vt:lpstr>Ознакомление с предложением   ПРИЕМЫ</vt:lpstr>
      <vt:lpstr>Ознакомление со словесным составом предложения</vt:lpstr>
      <vt:lpstr>Ознакомление со словесным составом предложения</vt:lpstr>
      <vt:lpstr>Ознакомление со словесным составом предложения</vt:lpstr>
      <vt:lpstr>Ознакомление со слоговым строением слова</vt:lpstr>
      <vt:lpstr>Ознакомление со слоговым строением слова</vt:lpstr>
      <vt:lpstr>Ознакомление со слоговым строением слова</vt:lpstr>
      <vt:lpstr>Ознакомление со звуковым строением слов, формирование навыков звукового анализа слов</vt:lpstr>
      <vt:lpstr>Ознакомление со звуковым строением слов, формирование навыков звукового анализа слов</vt:lpstr>
      <vt:lpstr>Ознакомление со звуковым строением слов, формирование навыков звукового анализа слов</vt:lpstr>
      <vt:lpstr>Ознакомление со звуковым строением слов, формирование навыков звукового анализа слов</vt:lpstr>
      <vt:lpstr>Ознакомление со звуковым строением слов, формирование навыков звукового анализа</vt:lpstr>
      <vt:lpstr>Ознакомление со звуковым строением слов, формирование навыков звукового анализа слов</vt:lpstr>
      <vt:lpstr>Подготовка к обучению письму</vt:lpstr>
      <vt:lpstr>Подготовка к обучению письму</vt:lpstr>
      <vt:lpstr>Особенности формирования готовности к обучению грамоте дошкольников с ТНР</vt:lpstr>
      <vt:lpstr>Особенности формирования готовности к обучению грамоте дошкольников с ТНР. Предшествующая логопедическая работа</vt:lpstr>
      <vt:lpstr>Особенности формирования готовности к обучению грамоте дошкольников с ТНР. Прогнозируемые трудности</vt:lpstr>
      <vt:lpstr>Особенности формирования готовности к обучению грамоте дошкольников с ТНР.  Звуковой аналитико- синтетический способ обучения грамоте:</vt:lpstr>
      <vt:lpstr>Спасибо за внимание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59</cp:revision>
  <dcterms:created xsi:type="dcterms:W3CDTF">2023-08-17T04:25:14Z</dcterms:created>
  <dcterms:modified xsi:type="dcterms:W3CDTF">2023-08-30T08:38:48Z</dcterms:modified>
</cp:coreProperties>
</file>