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5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6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44" autoAdjust="0"/>
  </p:normalViewPr>
  <p:slideViewPr>
    <p:cSldViewPr>
      <p:cViewPr varScale="1">
        <p:scale>
          <a:sx n="65" d="100"/>
          <a:sy n="65" d="100"/>
        </p:scale>
        <p:origin x="-129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28B9-6FDF-4243-9C7D-53BB7A815174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6487-8487-49A1-8805-047170C4CF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243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28B9-6FDF-4243-9C7D-53BB7A815174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6487-8487-49A1-8805-047170C4CF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321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28B9-6FDF-4243-9C7D-53BB7A815174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6487-8487-49A1-8805-047170C4CF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066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28B9-6FDF-4243-9C7D-53BB7A815174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6487-8487-49A1-8805-047170C4CF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830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28B9-6FDF-4243-9C7D-53BB7A815174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6487-8487-49A1-8805-047170C4CF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830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28B9-6FDF-4243-9C7D-53BB7A815174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6487-8487-49A1-8805-047170C4CF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077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28B9-6FDF-4243-9C7D-53BB7A815174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6487-8487-49A1-8805-047170C4CF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977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28B9-6FDF-4243-9C7D-53BB7A815174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6487-8487-49A1-8805-047170C4CF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706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28B9-6FDF-4243-9C7D-53BB7A815174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6487-8487-49A1-8805-047170C4CF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680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28B9-6FDF-4243-9C7D-53BB7A815174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6487-8487-49A1-8805-047170C4CF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56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28B9-6FDF-4243-9C7D-53BB7A815174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6487-8487-49A1-8805-047170C4CF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587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828B9-6FDF-4243-9C7D-53BB7A815174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C6487-8487-49A1-8805-047170C4CF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584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548680"/>
            <a:ext cx="9470693" cy="532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47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866"/>
          <a:stretch/>
        </p:blipFill>
        <p:spPr>
          <a:xfrm>
            <a:off x="-32364" y="-17423"/>
            <a:ext cx="9226159" cy="1233380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8" b="5815"/>
          <a:stretch/>
        </p:blipFill>
        <p:spPr>
          <a:xfrm>
            <a:off x="251520" y="1369708"/>
            <a:ext cx="2609027" cy="50571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0" b="4823"/>
          <a:stretch/>
        </p:blipFill>
        <p:spPr>
          <a:xfrm>
            <a:off x="3347864" y="1299919"/>
            <a:ext cx="2681035" cy="51967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8" b="6286"/>
          <a:stretch/>
        </p:blipFill>
        <p:spPr>
          <a:xfrm>
            <a:off x="6300192" y="1369708"/>
            <a:ext cx="2699662" cy="522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86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866"/>
          <a:stretch/>
        </p:blipFill>
        <p:spPr>
          <a:xfrm>
            <a:off x="-32364" y="-17423"/>
            <a:ext cx="9226159" cy="1233380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8" b="5816"/>
          <a:stretch/>
        </p:blipFill>
        <p:spPr>
          <a:xfrm>
            <a:off x="179512" y="1556792"/>
            <a:ext cx="2661747" cy="51322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7" b="5957"/>
          <a:stretch/>
        </p:blipFill>
        <p:spPr>
          <a:xfrm>
            <a:off x="3203848" y="1556792"/>
            <a:ext cx="2591315" cy="52526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5" b="5248"/>
          <a:stretch/>
        </p:blipFill>
        <p:spPr>
          <a:xfrm>
            <a:off x="6156176" y="1242689"/>
            <a:ext cx="2661746" cy="527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86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866"/>
          <a:stretch/>
        </p:blipFill>
        <p:spPr>
          <a:xfrm>
            <a:off x="-32364" y="-17423"/>
            <a:ext cx="9226159" cy="123338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8" b="7518"/>
          <a:stretch/>
        </p:blipFill>
        <p:spPr>
          <a:xfrm>
            <a:off x="2956795" y="1274946"/>
            <a:ext cx="2878485" cy="558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82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866"/>
          <a:stretch/>
        </p:blipFill>
        <p:spPr>
          <a:xfrm>
            <a:off x="-32364" y="-17423"/>
            <a:ext cx="9226159" cy="1233380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1"/>
            <a:ext cx="2160240" cy="28803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484785"/>
            <a:ext cx="2139702" cy="28529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337721"/>
            <a:ext cx="1779662" cy="23728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988840"/>
            <a:ext cx="2355726" cy="31409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221088"/>
            <a:ext cx="2915816" cy="218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51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866"/>
          <a:stretch/>
        </p:blipFill>
        <p:spPr>
          <a:xfrm>
            <a:off x="-32364" y="-17423"/>
            <a:ext cx="9226159" cy="1233380"/>
          </a:xfrm>
        </p:spPr>
      </p:pic>
      <p:sp>
        <p:nvSpPr>
          <p:cNvPr id="3" name="TextBox 2"/>
          <p:cNvSpPr txBox="1"/>
          <p:nvPr/>
        </p:nvSpPr>
        <p:spPr>
          <a:xfrm>
            <a:off x="395536" y="1340768"/>
            <a:ext cx="82089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Плюсы: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инструктивных материалов для куратора 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тьютора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личном кабинете педагога находятся записи всех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каждому занятию есть готовая презентация, лекция для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тьютора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решения некоторых практических заданий.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обучающихся к сдаче ОГЭ по информатике на хорошем уровне.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внебюджетных средств школе.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обучающимся расширить свой кругозор в области программирования.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 учителя информатики.</a:t>
            </a:r>
          </a:p>
        </p:txBody>
      </p:sp>
    </p:spTree>
    <p:extLst>
      <p:ext uri="{BB962C8B-B14F-4D97-AF65-F5344CB8AC3E}">
        <p14:creationId xmlns:p14="http://schemas.microsoft.com/office/powerpoint/2010/main" val="128028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866"/>
          <a:stretch/>
        </p:blipFill>
        <p:spPr>
          <a:xfrm>
            <a:off x="-32364" y="-17423"/>
            <a:ext cx="9226159" cy="1233380"/>
          </a:xfrm>
        </p:spPr>
      </p:pic>
      <p:sp>
        <p:nvSpPr>
          <p:cNvPr id="2" name="TextBox 1"/>
          <p:cNvSpPr txBox="1"/>
          <p:nvPr/>
        </p:nvSpPr>
        <p:spPr>
          <a:xfrm>
            <a:off x="251520" y="1268760"/>
            <a:ext cx="878497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Минусы: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сложная процедура регистрации. Постоянно появлялись ошибки. Заявки детьми отправлялись, но они терялись.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подготовки к занятиям приходилось искать информацию в интернете. Даже для того чтобы понять лекционный и практический материал и потом можно было объяснить информацию детям. Были задания, тема которых разбиралась только на следующем занятии.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исполнение условия договора: оплаты нет, а контроль присутствует, отчетные мероприятия проводят.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Запрос уставных документов только после третьего модуля возник.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использования системы электронного документооборота при передаче документов по итогам завершения каждого модуля. 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того как вроде регистрация была завершена и начался учебный процесс, выяснилось, что не все дети прошли входное тестирование и потребовали пройти входное тестирование. 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завершения модуля дети могли из площадки нашей школы могли оказаться на площадке другой школы (какой сказать не могу). Приходилось обращаться в техническую поддержку. Одному учащемуся, уже по завершению второго модуля, сказали он не прошел процедуру регистрации и нужно пройти опять регистрацию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51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866"/>
          <a:stretch/>
        </p:blipFill>
        <p:spPr>
          <a:xfrm>
            <a:off x="-32364" y="-17423"/>
            <a:ext cx="9226159" cy="1233380"/>
          </a:xfrm>
        </p:spPr>
      </p:pic>
      <p:sp>
        <p:nvSpPr>
          <p:cNvPr id="2" name="TextBox 1"/>
          <p:cNvSpPr txBox="1"/>
          <p:nvPr/>
        </p:nvSpPr>
        <p:spPr>
          <a:xfrm>
            <a:off x="395536" y="2956302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751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56"/>
          <a:stretch/>
        </p:blipFill>
        <p:spPr>
          <a:xfrm>
            <a:off x="-32364" y="-17423"/>
            <a:ext cx="9226159" cy="1263419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" t="21831" r="29698" b="13260"/>
          <a:stretch/>
        </p:blipFill>
        <p:spPr bwMode="auto">
          <a:xfrm>
            <a:off x="0" y="1412776"/>
            <a:ext cx="9144000" cy="486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489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866"/>
          <a:stretch/>
        </p:blipFill>
        <p:spPr>
          <a:xfrm>
            <a:off x="-32364" y="-17423"/>
            <a:ext cx="9226159" cy="1233380"/>
          </a:xfrm>
        </p:spPr>
      </p:pic>
      <p:sp>
        <p:nvSpPr>
          <p:cNvPr id="3" name="TextBox 2"/>
          <p:cNvSpPr txBox="1"/>
          <p:nvPr/>
        </p:nvSpPr>
        <p:spPr>
          <a:xfrm>
            <a:off x="179512" y="1556792"/>
            <a:ext cx="885698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 «Программирование на языке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Базовый уровень»</a:t>
            </a:r>
          </a:p>
          <a:p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курсе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освоения программы «Курс «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Программирование на языке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Базовый уровень» необходимы только базовые знания, полученные при изучении школьной программы информатики, математики и английского языка.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 посвящен основам программирования на языке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состоит из 4 модулей, каждый из которых в свою очередь представлен несколькими интересными темами. А множество разнообразных тренировочных задач позволит закрепить каждую тему.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 состоит из четырех модулей: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в программирование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Строки и списки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и модули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и приложения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92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866"/>
          <a:stretch/>
        </p:blipFill>
        <p:spPr>
          <a:xfrm>
            <a:off x="-32364" y="-17423"/>
            <a:ext cx="9226159" cy="1233380"/>
          </a:xfrm>
        </p:spPr>
      </p:pic>
      <p:sp>
        <p:nvSpPr>
          <p:cNvPr id="3" name="TextBox 2"/>
          <p:cNvSpPr txBox="1"/>
          <p:nvPr/>
        </p:nvSpPr>
        <p:spPr>
          <a:xfrm>
            <a:off x="251520" y="1225689"/>
            <a:ext cx="87129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Отличительной особенностью курса является большой блок практических заданий, направленных на формирование у обучающихся навыков решения поставленных задач составления алгоритма решения и его реализации с помощью современных средств программирования.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Будут знать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методы сбора и анализа информации, способы формализации цели и метода её достижения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той или иной технологии/языка, используемого при разработке приложений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организации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-программ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Синтаксис языка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Будут уметь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Анализировать, обобщать и воспринимать информацию, ставить цель и формулировать задачи по её достижению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Проектировать и разрабатывать приложения на языке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собственные приложения, модули и пакеты на языке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86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866"/>
          <a:stretch/>
        </p:blipFill>
        <p:spPr>
          <a:xfrm>
            <a:off x="-32364" y="-17423"/>
            <a:ext cx="9226159" cy="1233380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" t="31502" r="31098" b="41684"/>
          <a:stretch/>
        </p:blipFill>
        <p:spPr bwMode="auto">
          <a:xfrm>
            <a:off x="-22963" y="2187154"/>
            <a:ext cx="9158553" cy="206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586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866"/>
          <a:stretch/>
        </p:blipFill>
        <p:spPr>
          <a:xfrm>
            <a:off x="-32364" y="-17423"/>
            <a:ext cx="9226159" cy="1233380"/>
          </a:xfr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754191"/>
              </p:ext>
            </p:extLst>
          </p:nvPr>
        </p:nvGraphicFramePr>
        <p:xfrm>
          <a:off x="179512" y="1268760"/>
          <a:ext cx="8640960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2376264"/>
                <a:gridCol w="3888432"/>
              </a:tblGrid>
              <a:tr h="33218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Куратор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Тьютор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Ученик</a:t>
                      </a:r>
                      <a:endParaRPr lang="ru-RU" dirty="0"/>
                    </a:p>
                  </a:txBody>
                  <a:tcPr/>
                </a:tc>
              </a:tr>
              <a:tr h="4996409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Создает группы (название</a:t>
                      </a:r>
                      <a:r>
                        <a:rPr lang="ru-RU" baseline="0" dirty="0" smtClean="0"/>
                        <a:t> группы, указывает курс (базовый, профильный…), дни недели, даты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/>
                        <a:t>Отслеживает процедуру регистрации (появление заявки, прикрепление справок, переход заявок на согласование…)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/>
                        <a:t>Контроль прохождения модулей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Проводит занятия, согласно расписанию утвержденному куратором.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Ведет</a:t>
                      </a:r>
                      <a:r>
                        <a:rPr lang="ru-RU" baseline="0" dirty="0" smtClean="0"/>
                        <a:t> журнал учета посещения занятий обучающихся.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/>
                        <a:t>Проверяет практические задания.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/>
                        <a:t>Прикрепляет фотографии детей, проходящих итоговое тестирование.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Регистрация на курсе через портал </a:t>
                      </a:r>
                      <a:r>
                        <a:rPr lang="ru-RU" dirty="0" err="1" smtClean="0"/>
                        <a:t>Госуслуг</a:t>
                      </a:r>
                      <a:endParaRPr lang="ru-RU" baseline="0" dirty="0" smtClean="0"/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/>
                        <a:t>Прохождение входного тестирования (ссылка на тестирование приходит через некоторое время). Результат тестирования приходит в течении двух дней на почту обучающегося указанную на </a:t>
                      </a:r>
                      <a:r>
                        <a:rPr lang="ru-RU" baseline="0" dirty="0" err="1" smtClean="0"/>
                        <a:t>Госуслугах</a:t>
                      </a:r>
                      <a:r>
                        <a:rPr lang="ru-RU" baseline="0" dirty="0" smtClean="0"/>
                        <a:t>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/>
                        <a:t>Подписание договора родителями и согласии на обработку персональных данных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/>
                        <a:t>Прохождение обучения и выполнения 70% практических заданий.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/>
                        <a:t>Выполнение  проектных работ и итоговых тестирований.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751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866"/>
          <a:stretch/>
        </p:blipFill>
        <p:spPr>
          <a:xfrm>
            <a:off x="-32364" y="-17423"/>
            <a:ext cx="9226159" cy="1233380"/>
          </a:xfrm>
        </p:spPr>
      </p:pic>
      <p:sp>
        <p:nvSpPr>
          <p:cNvPr id="4705" name="TextBox 4704"/>
          <p:cNvSpPr txBox="1"/>
          <p:nvPr/>
        </p:nvSpPr>
        <p:spPr>
          <a:xfrm>
            <a:off x="251520" y="1412776"/>
            <a:ext cx="252028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Регистрация!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Заходим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осуслуги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Должна быть заполнена информацию о себе (регион проживания, паспортные данные,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снилс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Инн, реальную работающую электронную почту).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Учетная запись должна быть подтверждена!</a:t>
            </a:r>
          </a:p>
          <a:p>
            <a:endParaRPr lang="ru-RU" dirty="0"/>
          </a:p>
        </p:txBody>
      </p:sp>
      <p:pic>
        <p:nvPicPr>
          <p:cNvPr id="4707" name="Рисунок 470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9" b="17730"/>
          <a:stretch/>
        </p:blipFill>
        <p:spPr>
          <a:xfrm>
            <a:off x="2771800" y="1270292"/>
            <a:ext cx="3201829" cy="5389125"/>
          </a:xfrm>
          <a:prstGeom prst="rect">
            <a:avLst/>
          </a:prstGeom>
        </p:spPr>
      </p:pic>
      <p:pic>
        <p:nvPicPr>
          <p:cNvPr id="4709" name="Рисунок 470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5" b="5147"/>
          <a:stretch/>
        </p:blipFill>
        <p:spPr>
          <a:xfrm>
            <a:off x="6156176" y="1412776"/>
            <a:ext cx="2595931" cy="512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86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866"/>
          <a:stretch/>
        </p:blipFill>
        <p:spPr>
          <a:xfrm>
            <a:off x="-32364" y="-17423"/>
            <a:ext cx="9226159" cy="1233380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4" b="8369"/>
          <a:stretch/>
        </p:blipFill>
        <p:spPr>
          <a:xfrm>
            <a:off x="251520" y="1412776"/>
            <a:ext cx="2736304" cy="51708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" t="4398" b="6382"/>
          <a:stretch/>
        </p:blipFill>
        <p:spPr>
          <a:xfrm>
            <a:off x="3139785" y="1412776"/>
            <a:ext cx="2808311" cy="53948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7" b="5252"/>
          <a:stretch/>
        </p:blipFill>
        <p:spPr>
          <a:xfrm>
            <a:off x="6012160" y="1351818"/>
            <a:ext cx="2880320" cy="544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86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866"/>
          <a:stretch/>
        </p:blipFill>
        <p:spPr>
          <a:xfrm>
            <a:off x="-32364" y="-17423"/>
            <a:ext cx="9226159" cy="1233380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0" b="5107"/>
          <a:stretch/>
        </p:blipFill>
        <p:spPr>
          <a:xfrm>
            <a:off x="179513" y="1340768"/>
            <a:ext cx="2747560" cy="53591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4" b="5532"/>
          <a:stretch/>
        </p:blipFill>
        <p:spPr>
          <a:xfrm>
            <a:off x="3203848" y="1340768"/>
            <a:ext cx="2753043" cy="53279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9" b="5674"/>
          <a:stretch/>
        </p:blipFill>
        <p:spPr>
          <a:xfrm>
            <a:off x="6156177" y="1340768"/>
            <a:ext cx="2808312" cy="540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86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588</Words>
  <Application>Microsoft Office PowerPoint</Application>
  <PresentationFormat>Экран (4:3)</PresentationFormat>
  <Paragraphs>56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Светлана</cp:lastModifiedBy>
  <cp:revision>13</cp:revision>
  <dcterms:created xsi:type="dcterms:W3CDTF">2023-08-23T04:26:17Z</dcterms:created>
  <dcterms:modified xsi:type="dcterms:W3CDTF">2023-08-23T08:48:17Z</dcterms:modified>
</cp:coreProperties>
</file>