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1037" r:id="rId2"/>
    <p:sldId id="1016" r:id="rId3"/>
    <p:sldId id="1024" r:id="rId4"/>
    <p:sldId id="1021" r:id="rId5"/>
    <p:sldId id="1026" r:id="rId6"/>
    <p:sldId id="1030" r:id="rId7"/>
    <p:sldId id="1025" r:id="rId8"/>
    <p:sldId id="1033" r:id="rId9"/>
    <p:sldId id="1034" r:id="rId10"/>
    <p:sldId id="1027" r:id="rId11"/>
    <p:sldId id="1028" r:id="rId12"/>
    <p:sldId id="1032" r:id="rId13"/>
    <p:sldId id="1029" r:id="rId14"/>
    <p:sldId id="1035" r:id="rId15"/>
  </p:sldIdLst>
  <p:sldSz cx="12192000" cy="68580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888"/>
    <a:srgbClr val="3F6495"/>
    <a:srgbClr val="4770B5"/>
    <a:srgbClr val="F13D56"/>
    <a:srgbClr val="2A5244"/>
    <a:srgbClr val="FEC073"/>
    <a:srgbClr val="00B8BC"/>
    <a:srgbClr val="3B4555"/>
    <a:srgbClr val="325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706"/>
  </p:normalViewPr>
  <p:slideViewPr>
    <p:cSldViewPr snapToGrid="0" snapToObjects="1">
      <p:cViewPr varScale="1">
        <p:scale>
          <a:sx n="112" d="100"/>
          <a:sy n="112" d="100"/>
        </p:scale>
        <p:origin x="3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2CD11-CF46-47C5-9868-3A37ABA09185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4D413-F075-4ADB-9510-DAF89E513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3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780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3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3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3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3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37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3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3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3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5741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9512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3283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7054" indent="-2268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07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A931A-6D5E-4F39-92E2-DE0B8B0E6B2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075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3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7D4F1B-2BC3-4D14-B963-614665D96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395" t="7303"/>
          <a:stretch/>
        </p:blipFill>
        <p:spPr>
          <a:xfrm>
            <a:off x="6838426" y="1053678"/>
            <a:ext cx="5369990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6" y="6433920"/>
            <a:ext cx="1164207" cy="326622"/>
          </a:xfrm>
          <a:prstGeom prst="rect">
            <a:avLst/>
          </a:prstGeom>
        </p:spPr>
        <p:txBody>
          <a:bodyPr vert="horz" lIns="104264" tIns="52132" rIns="104264" bIns="52132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8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6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9C1DBC-3B5E-41EA-93A1-31B38BF951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1" y="6221522"/>
            <a:ext cx="1885700" cy="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kuz-edu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hyperlink" Target="http://www.edsoo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edsoo.ru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soo.ru/Novosti.htm" TargetMode="External"/><Relationship Id="rId5" Type="http://schemas.openxmlformats.org/officeDocument/2006/relationships/hyperlink" Target="https://edsoo.ru/Aprobaciya_primernih_rabo.htm" TargetMode="External"/><Relationship Id="rId4" Type="http://schemas.openxmlformats.org/officeDocument/2006/relationships/hyperlink" Target="https://edsoo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soo.ru/Aprobaciya_primernih_rabo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26" y="1140590"/>
            <a:ext cx="506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641889" y="2152328"/>
            <a:ext cx="10620375" cy="1674815"/>
          </a:xfrm>
          <a:prstGeom prst="rect">
            <a:avLst/>
          </a:prstGeom>
        </p:spPr>
        <p:txBody>
          <a:bodyPr vert="horz" wrap="square" lIns="0" tIns="1269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8">
              <a:spcBef>
                <a:spcPts val="100"/>
              </a:spcBef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698">
              <a:spcBef>
                <a:spcPts val="10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примерных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рабочих программ</a:t>
            </a:r>
            <a:endParaRPr lang="ru-RU" b="1" spc="-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8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26" y="1140590"/>
            <a:ext cx="506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1361" y="243483"/>
            <a:ext cx="6824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Единая схема (конструктор) для программ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850" y="1384663"/>
            <a:ext cx="106489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Примерная рабочая программа основного общего образования.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1.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ПОЯСНИТЕЛЬНАЯ ЗАПИСКА, ВКЛЮЧАЮЩАЯ: ЦЕЛИ ОБУЧЕНИЯ, ОБЩАЯ ХАРАКТЕРИСТИКА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ПРЕДМЕТА, МЕСТО ПРЕДМЕТА В УЧЕБНОМ ПЛАНЕ.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2. ПЛАНИРУЕМЫЕ РЕЗУЛЬТАТЫ ОСВОЕНИЯ ПРИМЕРНОЙ РАБОЧЕЙ ПРОГРАММЫ: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- личностные;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метапредметные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;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- предметные (по годам обучения).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Личностные и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метапредметные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результаты раскрываются на основе обновленного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ФГОС ООО с учетом специфики предмета.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3.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СОДЕРЖАНИЕ УЧЕБНЫХ ПРЕДМЕТОВ ПО ГОДАМ ОБУЧЕНИЯ.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4. ТЕМАТИЧЕСКОЕ ПЛАНИРОВАНИЕ.</a:t>
            </a:r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6484"/>
              </p:ext>
            </p:extLst>
          </p:nvPr>
        </p:nvGraphicFramePr>
        <p:xfrm>
          <a:off x="704850" y="5038725"/>
          <a:ext cx="8127999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3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Тематические блоки,</a:t>
                      </a:r>
                    </a:p>
                    <a:p>
                      <a:r>
                        <a:rPr lang="ru-RU" b="1" dirty="0" smtClean="0"/>
                        <a:t>темы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Основное содержание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Основные виды</a:t>
                      </a:r>
                    </a:p>
                    <a:p>
                      <a:r>
                        <a:rPr lang="ru-RU" b="1" dirty="0" smtClean="0"/>
                        <a:t>деятельности обучающихся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9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26" y="1140590"/>
            <a:ext cx="506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0"/>
            <a:ext cx="6700837" cy="681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26" y="1140590"/>
            <a:ext cx="506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43588"/>
              </p:ext>
            </p:extLst>
          </p:nvPr>
        </p:nvGraphicFramePr>
        <p:xfrm>
          <a:off x="569040" y="570124"/>
          <a:ext cx="11622961" cy="6204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9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600" dirty="0">
                          <a:effectLst/>
                        </a:rPr>
                        <a:t>Тематические модули</a:t>
                      </a:r>
                      <a:endParaRPr lang="ru-RU" sz="1600" dirty="0">
                        <a:effectLst/>
                        <a:latin typeface="OfficinaSans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600">
                          <a:effectLst/>
                        </a:rPr>
                        <a:t>Основное содержание</a:t>
                      </a:r>
                      <a:endParaRPr lang="ru-RU" sz="1600">
                        <a:effectLst/>
                        <a:latin typeface="OfficinaSans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600">
                          <a:effectLst/>
                        </a:rPr>
                        <a:t>Основные виды деятельности обучающихся</a:t>
                      </a:r>
                      <a:endParaRPr lang="ru-RU" sz="1600">
                        <a:effectLst/>
                        <a:latin typeface="OfficinaSans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99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Технологии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, профессии и производ­ства </a:t>
                      </a:r>
                      <a:endParaRPr lang="ru-RU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         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6 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OfficinaSans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Природа как источ­ник сырьевых ресурсов и творче­ства мастеров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Красота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разнообразие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природных форм, их передача в изделиях из различных материа­лов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Наблюдения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природы и фантазия мастера — условия создания изделия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Бережное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отношение к природе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Общее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понятие об изучае­мых материалах, их происхождении, разнообразии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Подготовка к работе. 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Рабочее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место, его организация в зависимости от вида работы.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OfficinaSans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Изучать</a:t>
                      </a:r>
                      <a:r>
                        <a:rPr lang="ru-RU" sz="1400" dirty="0">
                          <a:effectLst/>
                        </a:rPr>
                        <a:t> правила безопасности при работе инструментами и приспособлениями.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Изучать</a:t>
                      </a:r>
                      <a:r>
                        <a:rPr lang="ru-RU" sz="1400" dirty="0">
                          <a:effectLst/>
                        </a:rPr>
                        <a:t> возможности использования изучаемых инструментов и приспособлений людьми разных профессий.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Подготавливать</a:t>
                      </a:r>
                      <a:r>
                        <a:rPr lang="ru-RU" sz="1400" dirty="0">
                          <a:effectLst/>
                        </a:rPr>
                        <a:t> рабочее место в зависимости от вида работы.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Рационально </a:t>
                      </a:r>
                      <a:r>
                        <a:rPr lang="ru-RU" sz="1400" b="1" dirty="0">
                          <a:effectLst/>
                        </a:rPr>
                        <a:t>размещать</a:t>
                      </a:r>
                      <a:r>
                        <a:rPr lang="ru-RU" sz="1400" dirty="0">
                          <a:effectLst/>
                        </a:rPr>
                        <a:t> на рабочем месте материалы и инстру­менты; </a:t>
                      </a:r>
                      <a:r>
                        <a:rPr lang="ru-RU" sz="1400" b="1" dirty="0">
                          <a:effectLst/>
                        </a:rPr>
                        <a:t>поддерживать</a:t>
                      </a:r>
                      <a:r>
                        <a:rPr lang="ru-RU" sz="1400" dirty="0">
                          <a:effectLst/>
                        </a:rPr>
                        <a:t> порядок во время работы; </a:t>
                      </a:r>
                      <a:r>
                        <a:rPr lang="ru-RU" sz="1400" b="1" dirty="0">
                          <a:effectLst/>
                        </a:rPr>
                        <a:t>убирать</a:t>
                      </a:r>
                      <a:r>
                        <a:rPr lang="ru-RU" sz="1400" dirty="0">
                          <a:effectLst/>
                        </a:rPr>
                        <a:t> рабочее место по окончании работы под руководством учителя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Изучать</a:t>
                      </a:r>
                      <a:r>
                        <a:rPr lang="ru-RU" sz="1400" dirty="0">
                          <a:effectLst/>
                        </a:rPr>
                        <a:t> важность подготовки, организации, уборки рабочего места, поддержания порядка людьми разных профессий.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Формировать</a:t>
                      </a:r>
                      <a:r>
                        <a:rPr lang="ru-RU" sz="1400" dirty="0">
                          <a:effectLst/>
                        </a:rPr>
                        <a:t> общее понятие об изучаемых материалах, их проис­хождение, разнообразие и основные свойства, </a:t>
                      </a:r>
                      <a:r>
                        <a:rPr lang="ru-RU" sz="1400" b="1" dirty="0">
                          <a:effectLst/>
                        </a:rPr>
                        <a:t>понимать</a:t>
                      </a:r>
                      <a:r>
                        <a:rPr lang="ru-RU" sz="1400" dirty="0">
                          <a:effectLst/>
                        </a:rPr>
                        <a:t> отличие материалов от инструментов и приспособлений.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Рассматривать</a:t>
                      </a:r>
                      <a:r>
                        <a:rPr lang="ru-RU" sz="1400" dirty="0">
                          <a:effectLst/>
                        </a:rPr>
                        <a:t> возможности использования, применения изучае­мых материалов при изготовлении изделий, предметов быта и </a:t>
                      </a:r>
                      <a:r>
                        <a:rPr lang="ru-RU" sz="1400" dirty="0" err="1">
                          <a:effectLst/>
                        </a:rPr>
                        <a:t>др.людьми</a:t>
                      </a:r>
                      <a:r>
                        <a:rPr lang="ru-RU" sz="1400" dirty="0">
                          <a:effectLst/>
                        </a:rPr>
                        <a:t> разных профессий.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Понимать</a:t>
                      </a:r>
                      <a:r>
                        <a:rPr lang="ru-RU" sz="1400" dirty="0">
                          <a:effectLst/>
                        </a:rPr>
                        <a:t> особенности технологии изготовления изделий, </a:t>
                      </a:r>
                      <a:r>
                        <a:rPr lang="ru-RU" sz="1400" b="1" dirty="0">
                          <a:effectLst/>
                        </a:rPr>
                        <a:t>выде­лять</a:t>
                      </a:r>
                      <a:r>
                        <a:rPr lang="ru-RU" sz="1400" dirty="0">
                          <a:effectLst/>
                        </a:rPr>
                        <a:t> детали изделия, основу, </a:t>
                      </a:r>
                      <a:r>
                        <a:rPr lang="ru-RU" sz="1400" b="1" dirty="0">
                          <a:effectLst/>
                        </a:rPr>
                        <a:t>определять</a:t>
                      </a:r>
                      <a:r>
                        <a:rPr lang="ru-RU" sz="1400" dirty="0">
                          <a:effectLst/>
                        </a:rPr>
                        <a:t> способ изготовления под руководством учителя.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Определять</a:t>
                      </a:r>
                      <a:r>
                        <a:rPr lang="ru-RU" sz="1400" dirty="0">
                          <a:effectLst/>
                        </a:rPr>
                        <a:t> основные этапы изготовления изделия при помощи учителя и на основе графической инструкции в учебнике (рисован­ному/слайдовому плану, инструкционной карте): анализ устрой­ства изделия, разметка деталей, выделение деталей, сборка изделия, отделка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Определять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этапы изготовления изделия при помощи учителя и на основе графической инструкции в учебнике (рисован­ному/слайдовому плану, инструкционной карте): анализ устрой­ства изделия, разметка деталей, выделение деталей, сборка изделия, отделка.</a:t>
                      </a:r>
                      <a:endParaRPr lang="ru-RU" sz="1400" dirty="0">
                        <a:effectLst/>
                        <a:latin typeface="OfficinaSansIT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00187" y="170014"/>
            <a:ext cx="7767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ТЕМАТИЧЕСКОЕ ПЛАНИРОВАНИЕ «ТЕХНОЛОГИЯ»</a:t>
            </a:r>
            <a:r>
              <a:rPr lang="ru-RU" altLang="ru-RU" sz="2000" dirty="0">
                <a:latin typeface="+mj-lt"/>
                <a:cs typeface="Arial" pitchFamily="34" charset="0"/>
              </a:rPr>
              <a:t> </a:t>
            </a:r>
            <a:r>
              <a:rPr lang="ru-RU" altLang="ru-RU" sz="2000" dirty="0" smtClean="0">
                <a:latin typeface="+mj-lt"/>
                <a:cs typeface="Arial" pitchFamily="34" charset="0"/>
              </a:rPr>
              <a:t>  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OfficinaSansITC"/>
              </a:rPr>
              <a:t>1 КЛАСС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26" y="1140590"/>
            <a:ext cx="506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692" y="1366804"/>
            <a:ext cx="34218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Базовый </a:t>
            </a:r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endParaRPr lang="ru-RU" b="1" dirty="0">
              <a:solidFill>
                <a:srgbClr val="002060"/>
              </a:solidFill>
              <a:latin typeface="+mj-lt"/>
            </a:endParaRP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Положение о внутренней системе оценки качества образования</a:t>
            </a:r>
          </a:p>
          <a:p>
            <a:endParaRPr lang="ru-RU" sz="1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Положение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о порядке ведения ученических тетрадей и их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проверке</a:t>
            </a:r>
          </a:p>
          <a:p>
            <a:endParaRPr lang="ru-RU" sz="1000" b="1" dirty="0">
              <a:solidFill>
                <a:srgbClr val="002060"/>
              </a:solidFill>
              <a:latin typeface="+mj-lt"/>
            </a:endParaRP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Положение о единых требованиях к устной и письменной речи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обучающихся</a:t>
            </a:r>
          </a:p>
          <a:p>
            <a:endParaRPr lang="ru-RU" sz="1000" b="1" dirty="0">
              <a:solidFill>
                <a:srgbClr val="002060"/>
              </a:solidFill>
              <a:latin typeface="+mj-lt"/>
            </a:endParaRP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Положение о проектной деятельности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обучающихся</a:t>
            </a:r>
          </a:p>
          <a:p>
            <a:endParaRPr lang="ru-RU" sz="1000" b="1" dirty="0">
              <a:solidFill>
                <a:srgbClr val="002060"/>
              </a:solidFill>
              <a:latin typeface="+mj-lt"/>
            </a:endParaRP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Положение об организации факультативов, элективных учебных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курсов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1361" y="243483"/>
            <a:ext cx="6824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7578" y="69233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+mj-lt"/>
              </a:rPr>
              <a:t>Типовой </a:t>
            </a:r>
            <a:r>
              <a:rPr lang="ru-RU" sz="2000" b="1" dirty="0">
                <a:latin typeface="+mj-lt"/>
              </a:rPr>
              <a:t>комплект методических документов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05275" y="1384663"/>
            <a:ext cx="79363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Русский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язык</a:t>
            </a:r>
          </a:p>
          <a:p>
            <a:r>
              <a:rPr lang="ru-RU" sz="1600" b="1" dirty="0">
                <a:solidFill>
                  <a:srgbClr val="3F6495"/>
                </a:solidFill>
                <a:latin typeface="+mj-lt"/>
              </a:rPr>
              <a:t>Методические рекомендации по порядку проведения видов </a:t>
            </a:r>
            <a:r>
              <a:rPr lang="ru-RU" sz="1600" b="1" dirty="0" smtClean="0">
                <a:solidFill>
                  <a:srgbClr val="3F6495"/>
                </a:solidFill>
                <a:latin typeface="+mj-lt"/>
              </a:rPr>
              <a:t>разбора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Литература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1600" b="1" dirty="0">
                <a:solidFill>
                  <a:srgbClr val="3F6495"/>
                </a:solidFill>
                <a:latin typeface="+mj-lt"/>
              </a:rPr>
              <a:t>Критерии выявления уровня литературного развития обучающихся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История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1600" b="1" dirty="0">
                <a:solidFill>
                  <a:srgbClr val="3F6495"/>
                </a:solidFill>
                <a:latin typeface="+mj-lt"/>
              </a:rPr>
              <a:t>Методические рекомендации по организации работы с исторической картой</a:t>
            </a:r>
          </a:p>
          <a:p>
            <a:r>
              <a:rPr lang="ru-RU" sz="1600" b="1" dirty="0" smtClean="0">
                <a:solidFill>
                  <a:srgbClr val="3F6495"/>
                </a:solidFill>
                <a:latin typeface="+mj-lt"/>
              </a:rPr>
              <a:t>Организация </a:t>
            </a:r>
            <a:r>
              <a:rPr lang="ru-RU" sz="1600" b="1" dirty="0">
                <a:solidFill>
                  <a:srgbClr val="3F6495"/>
                </a:solidFill>
                <a:latin typeface="+mj-lt"/>
              </a:rPr>
              <a:t>работы с разными видами текста, </a:t>
            </a:r>
            <a:r>
              <a:rPr lang="ru-RU" sz="1600" b="1" dirty="0" err="1">
                <a:solidFill>
                  <a:srgbClr val="3F6495"/>
                </a:solidFill>
                <a:latin typeface="+mj-lt"/>
              </a:rPr>
              <a:t>медиаинформацией</a:t>
            </a:r>
            <a:r>
              <a:rPr lang="ru-RU" sz="1600" b="1" dirty="0">
                <a:solidFill>
                  <a:srgbClr val="3F6495"/>
                </a:solidFill>
                <a:latin typeface="+mj-lt"/>
              </a:rPr>
              <a:t>, статистической </a:t>
            </a:r>
            <a:r>
              <a:rPr lang="ru-RU" sz="1600" b="1" dirty="0" smtClean="0">
                <a:solidFill>
                  <a:srgbClr val="3F6495"/>
                </a:solidFill>
                <a:latin typeface="+mj-lt"/>
              </a:rPr>
              <a:t>информацией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Обществознание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1600" b="1" dirty="0">
                <a:solidFill>
                  <a:srgbClr val="3F6495"/>
                </a:solidFill>
                <a:latin typeface="+mj-lt"/>
              </a:rPr>
              <a:t>Организация работы с различными типами заданий по обществознанию</a:t>
            </a:r>
          </a:p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География</a:t>
            </a:r>
          </a:p>
          <a:p>
            <a:r>
              <a:rPr lang="ru-RU" sz="1600" b="1" dirty="0">
                <a:solidFill>
                  <a:srgbClr val="3F6495"/>
                </a:solidFill>
                <a:latin typeface="+mj-lt"/>
              </a:rPr>
              <a:t>Методические рекомендации по организации практических работ</a:t>
            </a:r>
          </a:p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Биология</a:t>
            </a:r>
          </a:p>
          <a:p>
            <a:r>
              <a:rPr lang="ru-RU" sz="1600" b="1" dirty="0" smtClean="0">
                <a:solidFill>
                  <a:srgbClr val="3F6495"/>
                </a:solidFill>
                <a:latin typeface="+mj-lt"/>
              </a:rPr>
              <a:t>Порядок </a:t>
            </a:r>
            <a:r>
              <a:rPr lang="ru-RU" sz="1600" b="1" dirty="0">
                <a:solidFill>
                  <a:srgbClr val="3F6495"/>
                </a:solidFill>
                <a:latin typeface="+mj-lt"/>
              </a:rPr>
              <a:t>проведения эксперимента, опыта</a:t>
            </a:r>
          </a:p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Химия</a:t>
            </a:r>
          </a:p>
          <a:p>
            <a:r>
              <a:rPr lang="ru-RU" sz="1600" b="1" dirty="0" smtClean="0">
                <a:solidFill>
                  <a:srgbClr val="3F6495"/>
                </a:solidFill>
                <a:latin typeface="+mj-lt"/>
              </a:rPr>
              <a:t>Рекомендации </a:t>
            </a:r>
            <a:r>
              <a:rPr lang="ru-RU" sz="1600" b="1" dirty="0">
                <a:solidFill>
                  <a:srgbClr val="3F6495"/>
                </a:solidFill>
                <a:latin typeface="+mj-lt"/>
              </a:rPr>
              <a:t>по решению познавательных учебных и исследовательских задач химического содержания</a:t>
            </a:r>
          </a:p>
          <a:p>
            <a:r>
              <a:rPr lang="ru-RU" sz="1600" b="1" dirty="0">
                <a:solidFill>
                  <a:srgbClr val="FF0000"/>
                </a:solidFill>
                <a:latin typeface="+mj-lt"/>
              </a:rPr>
              <a:t>Иностранный язык</a:t>
            </a:r>
          </a:p>
          <a:p>
            <a:r>
              <a:rPr lang="ru-RU" sz="1600" b="1" dirty="0">
                <a:solidFill>
                  <a:srgbClr val="3F6495"/>
                </a:solidFill>
                <a:latin typeface="+mj-lt"/>
              </a:rPr>
              <a:t>Памятка «Как подготовить монологическое высказывание?»</a:t>
            </a:r>
          </a:p>
          <a:p>
            <a:r>
              <a:rPr lang="ru-RU" sz="1600" b="1" dirty="0">
                <a:solidFill>
                  <a:srgbClr val="3F6495"/>
                </a:solidFill>
                <a:latin typeface="+mj-lt"/>
              </a:rPr>
              <a:t>Памятка «Как построить диалог на заданную тему?»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710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КРИПКиПРО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98819"/>
            <a:ext cx="10515600" cy="3878144"/>
          </a:xfrm>
        </p:spPr>
        <p:txBody>
          <a:bodyPr/>
          <a:lstStyle/>
          <a:p>
            <a:r>
              <a:rPr lang="ru-RU" dirty="0" smtClean="0"/>
              <a:t>Программа ПК «Содержание и технология </a:t>
            </a:r>
            <a:r>
              <a:rPr lang="ru-RU" dirty="0" err="1" smtClean="0"/>
              <a:t>тьюторского</a:t>
            </a:r>
            <a:r>
              <a:rPr lang="ru-RU" dirty="0" smtClean="0"/>
              <a:t> сопровождения деятельности учителей начальных классов в реализации обновленных ФГОС НОО»</a:t>
            </a:r>
          </a:p>
          <a:p>
            <a:r>
              <a:rPr lang="ru-RU" dirty="0" smtClean="0"/>
              <a:t>Система семинаров и </a:t>
            </a:r>
            <a:r>
              <a:rPr lang="ru-RU" dirty="0" err="1" smtClean="0"/>
              <a:t>вебинаров</a:t>
            </a:r>
            <a:r>
              <a:rPr lang="ru-RU" dirty="0" smtClean="0"/>
              <a:t> для учителей</a:t>
            </a:r>
            <a:r>
              <a:rPr lang="ru-RU" dirty="0"/>
              <a:t> </a:t>
            </a:r>
            <a:r>
              <a:rPr lang="ru-RU" dirty="0" smtClean="0"/>
              <a:t>по реализации </a:t>
            </a:r>
            <a:r>
              <a:rPr lang="ru-RU" dirty="0"/>
              <a:t>обновленных ФГОС НОО</a:t>
            </a:r>
            <a:r>
              <a:rPr lang="ru-RU" dirty="0" smtClean="0"/>
              <a:t> (следите за анонсами на официальном сайте </a:t>
            </a:r>
            <a:r>
              <a:rPr lang="ru-RU" dirty="0" err="1" smtClean="0"/>
              <a:t>КРИПКиПРО</a:t>
            </a:r>
            <a:r>
              <a:rPr lang="ru-RU" dirty="0" smtClean="0"/>
              <a:t>: </a:t>
            </a:r>
            <a:r>
              <a:rPr lang="en-US" dirty="0">
                <a:hlinkClick r:id="rId2"/>
              </a:rPr>
              <a:t>https://ipk.kuz-edu.ru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36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26" y="1140590"/>
            <a:ext cx="506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0" y="1402200"/>
            <a:ext cx="4939584" cy="51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5" y="1208749"/>
            <a:ext cx="5069305" cy="525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3"/>
          <p:cNvSpPr txBox="1">
            <a:spLocks/>
          </p:cNvSpPr>
          <p:nvPr/>
        </p:nvSpPr>
        <p:spPr>
          <a:xfrm>
            <a:off x="966629" y="354161"/>
            <a:ext cx="10620375" cy="345221"/>
          </a:xfrm>
          <a:prstGeom prst="rect">
            <a:avLst/>
          </a:prstGeom>
        </p:spPr>
        <p:txBody>
          <a:bodyPr vert="horz" wrap="square" lIns="0" tIns="1269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8">
              <a:spcBef>
                <a:spcPts val="100"/>
              </a:spcBef>
            </a:pPr>
            <a:r>
              <a:rPr lang="ru-RU" sz="2400" b="1" spc="-20" dirty="0" smtClean="0">
                <a:solidFill>
                  <a:schemeClr val="accent1">
                    <a:lumMod val="50000"/>
                  </a:schemeClr>
                </a:solidFill>
              </a:rPr>
              <a:t>УТВЕРЖДЕНИЕ ФЕДЕРАЛЬНЫХ ГОСУДАРСТВЕННЫХ ОБРАЗОВАТЕЛЬНЫХ СТАНДАРТОВ </a:t>
            </a:r>
            <a:endParaRPr lang="ru-RU" sz="2400" b="1" spc="-2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786624" y="1282140"/>
            <a:ext cx="641334" cy="40371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500" b="1" spc="-10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2021</a:t>
            </a:r>
            <a:endParaRPr sz="2500" dirty="0">
              <a:solidFill>
                <a:srgbClr val="1F377B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10640193" y="1282140"/>
            <a:ext cx="641334" cy="403717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500" b="1" spc="-10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2022</a:t>
            </a:r>
            <a:endParaRPr sz="2500">
              <a:solidFill>
                <a:srgbClr val="1F377B"/>
              </a:solidFill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4" name="object 6"/>
          <p:cNvGrpSpPr/>
          <p:nvPr/>
        </p:nvGrpSpPr>
        <p:grpSpPr>
          <a:xfrm>
            <a:off x="402358" y="3431033"/>
            <a:ext cx="3457484" cy="1369695"/>
            <a:chOff x="402209" y="3431032"/>
            <a:chExt cx="3457575" cy="1369695"/>
          </a:xfrm>
        </p:grpSpPr>
        <p:sp>
          <p:nvSpPr>
            <p:cNvPr id="5" name="object 7"/>
            <p:cNvSpPr/>
            <p:nvPr/>
          </p:nvSpPr>
          <p:spPr>
            <a:xfrm>
              <a:off x="1610233" y="3668471"/>
              <a:ext cx="136525" cy="1132840"/>
            </a:xfrm>
            <a:custGeom>
              <a:avLst/>
              <a:gdLst/>
              <a:ahLst/>
              <a:cxnLst/>
              <a:rect l="l" t="t" r="r" b="b"/>
              <a:pathLst>
                <a:path w="136525" h="1132839">
                  <a:moveTo>
                    <a:pt x="136448" y="0"/>
                  </a:moveTo>
                  <a:lnTo>
                    <a:pt x="0" y="0"/>
                  </a:lnTo>
                  <a:lnTo>
                    <a:pt x="0" y="1132255"/>
                  </a:lnTo>
                  <a:lnTo>
                    <a:pt x="136448" y="1132255"/>
                  </a:lnTo>
                  <a:lnTo>
                    <a:pt x="136448" y="0"/>
                  </a:lnTo>
                  <a:close/>
                </a:path>
              </a:pathLst>
            </a:custGeom>
            <a:solidFill>
              <a:srgbClr val="ABB0BE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6" name="object 8"/>
            <p:cNvSpPr/>
            <p:nvPr/>
          </p:nvSpPr>
          <p:spPr>
            <a:xfrm>
              <a:off x="414909" y="3443732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3340989" y="0"/>
                  </a:moveTo>
                  <a:lnTo>
                    <a:pt x="90970" y="0"/>
                  </a:lnTo>
                  <a:lnTo>
                    <a:pt x="55560" y="7155"/>
                  </a:lnTo>
                  <a:lnTo>
                    <a:pt x="26644" y="26669"/>
                  </a:lnTo>
                  <a:lnTo>
                    <a:pt x="7148" y="55614"/>
                  </a:lnTo>
                  <a:lnTo>
                    <a:pt x="0" y="91058"/>
                  </a:lnTo>
                  <a:lnTo>
                    <a:pt x="0" y="818768"/>
                  </a:lnTo>
                  <a:lnTo>
                    <a:pt x="7148" y="854140"/>
                  </a:lnTo>
                  <a:lnTo>
                    <a:pt x="26644" y="883046"/>
                  </a:lnTo>
                  <a:lnTo>
                    <a:pt x="55560" y="902547"/>
                  </a:lnTo>
                  <a:lnTo>
                    <a:pt x="90970" y="909700"/>
                  </a:lnTo>
                  <a:lnTo>
                    <a:pt x="3340989" y="909700"/>
                  </a:lnTo>
                  <a:lnTo>
                    <a:pt x="3376360" y="902547"/>
                  </a:lnTo>
                  <a:lnTo>
                    <a:pt x="3405266" y="883046"/>
                  </a:lnTo>
                  <a:lnTo>
                    <a:pt x="3424767" y="854140"/>
                  </a:lnTo>
                  <a:lnTo>
                    <a:pt x="3431920" y="818768"/>
                  </a:lnTo>
                  <a:lnTo>
                    <a:pt x="3431920" y="91058"/>
                  </a:lnTo>
                  <a:lnTo>
                    <a:pt x="3424767" y="55614"/>
                  </a:lnTo>
                  <a:lnTo>
                    <a:pt x="3405266" y="26670"/>
                  </a:lnTo>
                  <a:lnTo>
                    <a:pt x="3376360" y="7155"/>
                  </a:lnTo>
                  <a:lnTo>
                    <a:pt x="3340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7" name="object 9"/>
            <p:cNvSpPr/>
            <p:nvPr/>
          </p:nvSpPr>
          <p:spPr>
            <a:xfrm>
              <a:off x="414909" y="3443732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0" y="91058"/>
                  </a:moveTo>
                  <a:lnTo>
                    <a:pt x="7148" y="55614"/>
                  </a:lnTo>
                  <a:lnTo>
                    <a:pt x="26644" y="26669"/>
                  </a:lnTo>
                  <a:lnTo>
                    <a:pt x="55560" y="7155"/>
                  </a:lnTo>
                  <a:lnTo>
                    <a:pt x="90970" y="0"/>
                  </a:lnTo>
                  <a:lnTo>
                    <a:pt x="3340989" y="0"/>
                  </a:lnTo>
                  <a:lnTo>
                    <a:pt x="3376360" y="7155"/>
                  </a:lnTo>
                  <a:lnTo>
                    <a:pt x="3405266" y="26670"/>
                  </a:lnTo>
                  <a:lnTo>
                    <a:pt x="3424767" y="55614"/>
                  </a:lnTo>
                  <a:lnTo>
                    <a:pt x="3431920" y="91058"/>
                  </a:lnTo>
                  <a:lnTo>
                    <a:pt x="3431920" y="818768"/>
                  </a:lnTo>
                  <a:lnTo>
                    <a:pt x="3424767" y="854140"/>
                  </a:lnTo>
                  <a:lnTo>
                    <a:pt x="3405266" y="883046"/>
                  </a:lnTo>
                  <a:lnTo>
                    <a:pt x="3376360" y="902547"/>
                  </a:lnTo>
                  <a:lnTo>
                    <a:pt x="3340989" y="909700"/>
                  </a:lnTo>
                  <a:lnTo>
                    <a:pt x="90970" y="909700"/>
                  </a:lnTo>
                  <a:lnTo>
                    <a:pt x="55560" y="902547"/>
                  </a:lnTo>
                  <a:lnTo>
                    <a:pt x="26644" y="883046"/>
                  </a:lnTo>
                  <a:lnTo>
                    <a:pt x="7148" y="854140"/>
                  </a:lnTo>
                  <a:lnTo>
                    <a:pt x="0" y="818768"/>
                  </a:lnTo>
                  <a:lnTo>
                    <a:pt x="0" y="91058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object 10"/>
          <p:cNvSpPr txBox="1"/>
          <p:nvPr/>
        </p:nvSpPr>
        <p:spPr>
          <a:xfrm>
            <a:off x="462693" y="3518521"/>
            <a:ext cx="3462869" cy="26347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1600" b="1" spc="-5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14</a:t>
            </a:r>
            <a:r>
              <a:rPr lang="ru-RU" sz="1600" b="1" spc="-15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ru-RU" sz="1600" b="1" spc="-5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ПРИМЕРНЫХ</a:t>
            </a:r>
            <a:r>
              <a:rPr lang="ru-RU" sz="1600" b="1" spc="5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ru-RU" sz="1600" b="1" spc="-5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РАБОЧИХ</a:t>
            </a:r>
            <a:r>
              <a:rPr lang="ru-RU" sz="1600" b="1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ru-RU" sz="1600" b="1" spc="-5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ПРОГРАММ</a:t>
            </a:r>
            <a:endParaRPr lang="ru-RU" sz="1600" b="1" dirty="0">
              <a:solidFill>
                <a:srgbClr val="1F377B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868004" y="3740911"/>
            <a:ext cx="2525328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по</a:t>
            </a:r>
            <a:r>
              <a:rPr sz="1600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учебным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предметам</a:t>
            </a:r>
            <a:r>
              <a:rPr sz="1600" spc="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НОО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1649846" y="3964940"/>
            <a:ext cx="960729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1-4</a:t>
            </a:r>
            <a:r>
              <a:rPr sz="1600" b="1" spc="-6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классы</a:t>
            </a:r>
            <a:endParaRPr sz="1600" dirty="0"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11" name="object 13"/>
          <p:cNvGrpSpPr/>
          <p:nvPr/>
        </p:nvGrpSpPr>
        <p:grpSpPr>
          <a:xfrm>
            <a:off x="402358" y="4568191"/>
            <a:ext cx="3457484" cy="1369695"/>
            <a:chOff x="402209" y="4568190"/>
            <a:chExt cx="3457575" cy="1369695"/>
          </a:xfrm>
        </p:grpSpPr>
        <p:sp>
          <p:nvSpPr>
            <p:cNvPr id="12" name="object 14"/>
            <p:cNvSpPr/>
            <p:nvPr/>
          </p:nvSpPr>
          <p:spPr>
            <a:xfrm>
              <a:off x="1610233" y="4805515"/>
              <a:ext cx="136525" cy="1132840"/>
            </a:xfrm>
            <a:custGeom>
              <a:avLst/>
              <a:gdLst/>
              <a:ahLst/>
              <a:cxnLst/>
              <a:rect l="l" t="t" r="r" b="b"/>
              <a:pathLst>
                <a:path w="136525" h="1132839">
                  <a:moveTo>
                    <a:pt x="136448" y="0"/>
                  </a:moveTo>
                  <a:lnTo>
                    <a:pt x="0" y="0"/>
                  </a:lnTo>
                  <a:lnTo>
                    <a:pt x="0" y="1132255"/>
                  </a:lnTo>
                  <a:lnTo>
                    <a:pt x="136448" y="1132255"/>
                  </a:lnTo>
                  <a:lnTo>
                    <a:pt x="136448" y="0"/>
                  </a:lnTo>
                  <a:close/>
                </a:path>
              </a:pathLst>
            </a:custGeom>
            <a:solidFill>
              <a:srgbClr val="ABB0BE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13" name="object 15"/>
            <p:cNvSpPr/>
            <p:nvPr/>
          </p:nvSpPr>
          <p:spPr>
            <a:xfrm>
              <a:off x="414909" y="4580890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3340989" y="0"/>
                  </a:moveTo>
                  <a:lnTo>
                    <a:pt x="90970" y="0"/>
                  </a:lnTo>
                  <a:lnTo>
                    <a:pt x="55560" y="7135"/>
                  </a:lnTo>
                  <a:lnTo>
                    <a:pt x="26644" y="26606"/>
                  </a:lnTo>
                  <a:lnTo>
                    <a:pt x="7148" y="55506"/>
                  </a:lnTo>
                  <a:lnTo>
                    <a:pt x="0" y="90932"/>
                  </a:lnTo>
                  <a:lnTo>
                    <a:pt x="0" y="818642"/>
                  </a:lnTo>
                  <a:lnTo>
                    <a:pt x="7148" y="854067"/>
                  </a:lnTo>
                  <a:lnTo>
                    <a:pt x="26644" y="882967"/>
                  </a:lnTo>
                  <a:lnTo>
                    <a:pt x="55560" y="902438"/>
                  </a:lnTo>
                  <a:lnTo>
                    <a:pt x="90970" y="909574"/>
                  </a:lnTo>
                  <a:lnTo>
                    <a:pt x="3340989" y="909574"/>
                  </a:lnTo>
                  <a:lnTo>
                    <a:pt x="3376360" y="902438"/>
                  </a:lnTo>
                  <a:lnTo>
                    <a:pt x="3405266" y="882967"/>
                  </a:lnTo>
                  <a:lnTo>
                    <a:pt x="3424767" y="854067"/>
                  </a:lnTo>
                  <a:lnTo>
                    <a:pt x="3431920" y="818642"/>
                  </a:lnTo>
                  <a:lnTo>
                    <a:pt x="3431920" y="90932"/>
                  </a:lnTo>
                  <a:lnTo>
                    <a:pt x="3424767" y="55506"/>
                  </a:lnTo>
                  <a:lnTo>
                    <a:pt x="3405266" y="26606"/>
                  </a:lnTo>
                  <a:lnTo>
                    <a:pt x="3376360" y="7135"/>
                  </a:lnTo>
                  <a:lnTo>
                    <a:pt x="3340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14" name="object 16"/>
            <p:cNvSpPr/>
            <p:nvPr/>
          </p:nvSpPr>
          <p:spPr>
            <a:xfrm>
              <a:off x="414909" y="4580890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0" y="90932"/>
                  </a:moveTo>
                  <a:lnTo>
                    <a:pt x="7148" y="55506"/>
                  </a:lnTo>
                  <a:lnTo>
                    <a:pt x="26644" y="26606"/>
                  </a:lnTo>
                  <a:lnTo>
                    <a:pt x="55560" y="7135"/>
                  </a:lnTo>
                  <a:lnTo>
                    <a:pt x="90970" y="0"/>
                  </a:lnTo>
                  <a:lnTo>
                    <a:pt x="3340989" y="0"/>
                  </a:lnTo>
                  <a:lnTo>
                    <a:pt x="3376360" y="7135"/>
                  </a:lnTo>
                  <a:lnTo>
                    <a:pt x="3405266" y="26606"/>
                  </a:lnTo>
                  <a:lnTo>
                    <a:pt x="3424767" y="55506"/>
                  </a:lnTo>
                  <a:lnTo>
                    <a:pt x="3431920" y="90932"/>
                  </a:lnTo>
                  <a:lnTo>
                    <a:pt x="3431920" y="818642"/>
                  </a:lnTo>
                  <a:lnTo>
                    <a:pt x="3424767" y="854067"/>
                  </a:lnTo>
                  <a:lnTo>
                    <a:pt x="3405266" y="882967"/>
                  </a:lnTo>
                  <a:lnTo>
                    <a:pt x="3376360" y="902438"/>
                  </a:lnTo>
                  <a:lnTo>
                    <a:pt x="3340989" y="909574"/>
                  </a:lnTo>
                  <a:lnTo>
                    <a:pt x="90970" y="909574"/>
                  </a:lnTo>
                  <a:lnTo>
                    <a:pt x="55560" y="902438"/>
                  </a:lnTo>
                  <a:lnTo>
                    <a:pt x="26644" y="882967"/>
                  </a:lnTo>
                  <a:lnTo>
                    <a:pt x="7148" y="854067"/>
                  </a:lnTo>
                  <a:lnTo>
                    <a:pt x="0" y="818642"/>
                  </a:lnTo>
                  <a:lnTo>
                    <a:pt x="0" y="90932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object 17"/>
          <p:cNvSpPr txBox="1"/>
          <p:nvPr/>
        </p:nvSpPr>
        <p:spPr>
          <a:xfrm>
            <a:off x="472410" y="4625347"/>
            <a:ext cx="3631266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lang="ru-RU" sz="1600" b="1" spc="-5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21</a:t>
            </a:r>
            <a:r>
              <a:rPr lang="ru-RU" sz="1600" b="1" spc="-10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ru-RU" sz="1600" b="1" spc="-5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ПРИМЕРНАЯ</a:t>
            </a:r>
            <a:r>
              <a:rPr lang="ru-RU" sz="1600" b="1" spc="10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ru-RU" sz="1600" b="1" spc="-5" dirty="0">
                <a:solidFill>
                  <a:srgbClr val="1F377B"/>
                </a:solidFill>
                <a:latin typeface="Arial Narrow" panose="020B0606020202030204" pitchFamily="34" charset="0"/>
                <a:cs typeface="Calibri"/>
              </a:rPr>
              <a:t>РАБОЧАЯ ПРОГРАММА</a:t>
            </a:r>
            <a:endParaRPr lang="ru-RU" sz="1600" b="1" dirty="0">
              <a:solidFill>
                <a:srgbClr val="1F377B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6" name="object 18"/>
          <p:cNvSpPr txBox="1"/>
          <p:nvPr/>
        </p:nvSpPr>
        <p:spPr>
          <a:xfrm>
            <a:off x="864956" y="4878070"/>
            <a:ext cx="2532949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по</a:t>
            </a:r>
            <a:r>
              <a:rPr sz="1600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учебным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предметам</a:t>
            </a:r>
            <a:r>
              <a:rPr sz="1600" spc="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ООО</a:t>
            </a:r>
            <a:endParaRPr sz="16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1649846" y="5102097"/>
            <a:ext cx="960729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5-9</a:t>
            </a:r>
            <a:r>
              <a:rPr sz="1600" b="1" spc="-6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классы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18" name="object 20"/>
          <p:cNvGrpSpPr/>
          <p:nvPr/>
        </p:nvGrpSpPr>
        <p:grpSpPr>
          <a:xfrm>
            <a:off x="402359" y="5705246"/>
            <a:ext cx="5203053" cy="935355"/>
            <a:chOff x="402209" y="5705246"/>
            <a:chExt cx="5203190" cy="935355"/>
          </a:xfrm>
        </p:grpSpPr>
        <p:sp>
          <p:nvSpPr>
            <p:cNvPr id="19" name="object 21"/>
            <p:cNvSpPr/>
            <p:nvPr/>
          </p:nvSpPr>
          <p:spPr>
            <a:xfrm>
              <a:off x="1683892" y="5871971"/>
              <a:ext cx="3921760" cy="136525"/>
            </a:xfrm>
            <a:custGeom>
              <a:avLst/>
              <a:gdLst/>
              <a:ahLst/>
              <a:cxnLst/>
              <a:rect l="l" t="t" r="r" b="b"/>
              <a:pathLst>
                <a:path w="3921760" h="136525">
                  <a:moveTo>
                    <a:pt x="3921252" y="0"/>
                  </a:moveTo>
                  <a:lnTo>
                    <a:pt x="0" y="0"/>
                  </a:lnTo>
                  <a:lnTo>
                    <a:pt x="0" y="136448"/>
                  </a:lnTo>
                  <a:lnTo>
                    <a:pt x="3921252" y="136448"/>
                  </a:lnTo>
                  <a:lnTo>
                    <a:pt x="3921252" y="0"/>
                  </a:lnTo>
                  <a:close/>
                </a:path>
              </a:pathLst>
            </a:custGeom>
            <a:solidFill>
              <a:srgbClr val="ABB0BE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20" name="object 22"/>
            <p:cNvSpPr/>
            <p:nvPr/>
          </p:nvSpPr>
          <p:spPr>
            <a:xfrm>
              <a:off x="414909" y="5717946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3340989" y="0"/>
                  </a:moveTo>
                  <a:lnTo>
                    <a:pt x="90970" y="0"/>
                  </a:lnTo>
                  <a:lnTo>
                    <a:pt x="55560" y="7146"/>
                  </a:lnTo>
                  <a:lnTo>
                    <a:pt x="26644" y="26638"/>
                  </a:lnTo>
                  <a:lnTo>
                    <a:pt x="7148" y="55549"/>
                  </a:lnTo>
                  <a:lnTo>
                    <a:pt x="0" y="90957"/>
                  </a:lnTo>
                  <a:lnTo>
                    <a:pt x="0" y="818692"/>
                  </a:lnTo>
                  <a:lnTo>
                    <a:pt x="7148" y="854102"/>
                  </a:lnTo>
                  <a:lnTo>
                    <a:pt x="26644" y="883018"/>
                  </a:lnTo>
                  <a:lnTo>
                    <a:pt x="55560" y="902513"/>
                  </a:lnTo>
                  <a:lnTo>
                    <a:pt x="90970" y="909662"/>
                  </a:lnTo>
                  <a:lnTo>
                    <a:pt x="3340989" y="909662"/>
                  </a:lnTo>
                  <a:lnTo>
                    <a:pt x="3376360" y="902513"/>
                  </a:lnTo>
                  <a:lnTo>
                    <a:pt x="3405266" y="883018"/>
                  </a:lnTo>
                  <a:lnTo>
                    <a:pt x="3424767" y="854102"/>
                  </a:lnTo>
                  <a:lnTo>
                    <a:pt x="3431920" y="818692"/>
                  </a:lnTo>
                  <a:lnTo>
                    <a:pt x="3431920" y="90957"/>
                  </a:lnTo>
                  <a:lnTo>
                    <a:pt x="3424767" y="55549"/>
                  </a:lnTo>
                  <a:lnTo>
                    <a:pt x="3405266" y="26638"/>
                  </a:lnTo>
                  <a:lnTo>
                    <a:pt x="3376360" y="7146"/>
                  </a:lnTo>
                  <a:lnTo>
                    <a:pt x="3340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21" name="object 23"/>
            <p:cNvSpPr/>
            <p:nvPr/>
          </p:nvSpPr>
          <p:spPr>
            <a:xfrm>
              <a:off x="414909" y="5717946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0" y="90957"/>
                  </a:moveTo>
                  <a:lnTo>
                    <a:pt x="7148" y="55549"/>
                  </a:lnTo>
                  <a:lnTo>
                    <a:pt x="26644" y="26638"/>
                  </a:lnTo>
                  <a:lnTo>
                    <a:pt x="55560" y="7146"/>
                  </a:lnTo>
                  <a:lnTo>
                    <a:pt x="90970" y="0"/>
                  </a:lnTo>
                  <a:lnTo>
                    <a:pt x="3340989" y="0"/>
                  </a:lnTo>
                  <a:lnTo>
                    <a:pt x="3376360" y="7146"/>
                  </a:lnTo>
                  <a:lnTo>
                    <a:pt x="3405266" y="26638"/>
                  </a:lnTo>
                  <a:lnTo>
                    <a:pt x="3424767" y="55549"/>
                  </a:lnTo>
                  <a:lnTo>
                    <a:pt x="3431920" y="90957"/>
                  </a:lnTo>
                  <a:lnTo>
                    <a:pt x="3431920" y="818692"/>
                  </a:lnTo>
                  <a:lnTo>
                    <a:pt x="3424767" y="854102"/>
                  </a:lnTo>
                  <a:lnTo>
                    <a:pt x="3405266" y="883018"/>
                  </a:lnTo>
                  <a:lnTo>
                    <a:pt x="3376360" y="902513"/>
                  </a:lnTo>
                  <a:lnTo>
                    <a:pt x="3340989" y="909662"/>
                  </a:lnTo>
                  <a:lnTo>
                    <a:pt x="90970" y="909662"/>
                  </a:lnTo>
                  <a:lnTo>
                    <a:pt x="55560" y="902513"/>
                  </a:lnTo>
                  <a:lnTo>
                    <a:pt x="26644" y="883018"/>
                  </a:lnTo>
                  <a:lnTo>
                    <a:pt x="7148" y="854102"/>
                  </a:lnTo>
                  <a:lnTo>
                    <a:pt x="0" y="818692"/>
                  </a:lnTo>
                  <a:lnTo>
                    <a:pt x="0" y="90957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22" name="object 24"/>
          <p:cNvSpPr txBox="1"/>
          <p:nvPr/>
        </p:nvSpPr>
        <p:spPr>
          <a:xfrm>
            <a:off x="817713" y="5792825"/>
            <a:ext cx="2627561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Универсальный</a:t>
            </a:r>
            <a:r>
              <a:rPr sz="1600" spc="3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тематический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3" name="object 25"/>
          <p:cNvSpPr txBox="1"/>
          <p:nvPr/>
        </p:nvSpPr>
        <p:spPr>
          <a:xfrm>
            <a:off x="677509" y="6015024"/>
            <a:ext cx="2905683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классификатор 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для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контента </a:t>
            </a:r>
            <a:r>
              <a:rPr sz="1600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ЦОС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4" name="object 26"/>
          <p:cNvSpPr txBox="1"/>
          <p:nvPr/>
        </p:nvSpPr>
        <p:spPr>
          <a:xfrm>
            <a:off x="941155" y="6239662"/>
            <a:ext cx="2379282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Все</a:t>
            </a:r>
            <a:r>
              <a:rPr sz="1600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предметы,</a:t>
            </a:r>
            <a:r>
              <a:rPr sz="1600" spc="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1-11 классы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25" name="object 27"/>
          <p:cNvGrpSpPr/>
          <p:nvPr/>
        </p:nvGrpSpPr>
        <p:grpSpPr>
          <a:xfrm>
            <a:off x="4334429" y="4805514"/>
            <a:ext cx="3457484" cy="1835150"/>
            <a:chOff x="4334383" y="4805514"/>
            <a:chExt cx="3457575" cy="1835150"/>
          </a:xfrm>
        </p:grpSpPr>
        <p:sp>
          <p:nvSpPr>
            <p:cNvPr id="26" name="object 28"/>
            <p:cNvSpPr/>
            <p:nvPr/>
          </p:nvSpPr>
          <p:spPr>
            <a:xfrm>
              <a:off x="5542407" y="4805514"/>
              <a:ext cx="136525" cy="1132840"/>
            </a:xfrm>
            <a:custGeom>
              <a:avLst/>
              <a:gdLst/>
              <a:ahLst/>
              <a:cxnLst/>
              <a:rect l="l" t="t" r="r" b="b"/>
              <a:pathLst>
                <a:path w="136525" h="1132839">
                  <a:moveTo>
                    <a:pt x="136448" y="0"/>
                  </a:moveTo>
                  <a:lnTo>
                    <a:pt x="0" y="0"/>
                  </a:lnTo>
                  <a:lnTo>
                    <a:pt x="0" y="1132255"/>
                  </a:lnTo>
                  <a:lnTo>
                    <a:pt x="136448" y="1132255"/>
                  </a:lnTo>
                  <a:lnTo>
                    <a:pt x="136448" y="0"/>
                  </a:lnTo>
                  <a:close/>
                </a:path>
              </a:pathLst>
            </a:custGeom>
            <a:solidFill>
              <a:srgbClr val="ABB0BE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27" name="object 29"/>
            <p:cNvSpPr/>
            <p:nvPr/>
          </p:nvSpPr>
          <p:spPr>
            <a:xfrm>
              <a:off x="4347083" y="5717946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3340989" y="0"/>
                  </a:moveTo>
                  <a:lnTo>
                    <a:pt x="91058" y="0"/>
                  </a:lnTo>
                  <a:lnTo>
                    <a:pt x="55614" y="7146"/>
                  </a:lnTo>
                  <a:lnTo>
                    <a:pt x="26670" y="26638"/>
                  </a:lnTo>
                  <a:lnTo>
                    <a:pt x="7155" y="55549"/>
                  </a:lnTo>
                  <a:lnTo>
                    <a:pt x="0" y="90957"/>
                  </a:lnTo>
                  <a:lnTo>
                    <a:pt x="0" y="818692"/>
                  </a:lnTo>
                  <a:lnTo>
                    <a:pt x="7155" y="854102"/>
                  </a:lnTo>
                  <a:lnTo>
                    <a:pt x="26669" y="883018"/>
                  </a:lnTo>
                  <a:lnTo>
                    <a:pt x="55614" y="902513"/>
                  </a:lnTo>
                  <a:lnTo>
                    <a:pt x="91058" y="909662"/>
                  </a:lnTo>
                  <a:lnTo>
                    <a:pt x="3340989" y="909662"/>
                  </a:lnTo>
                  <a:lnTo>
                    <a:pt x="3376414" y="902513"/>
                  </a:lnTo>
                  <a:lnTo>
                    <a:pt x="3405314" y="883018"/>
                  </a:lnTo>
                  <a:lnTo>
                    <a:pt x="3424785" y="854102"/>
                  </a:lnTo>
                  <a:lnTo>
                    <a:pt x="3431920" y="818692"/>
                  </a:lnTo>
                  <a:lnTo>
                    <a:pt x="3431920" y="90957"/>
                  </a:lnTo>
                  <a:lnTo>
                    <a:pt x="3424785" y="55549"/>
                  </a:lnTo>
                  <a:lnTo>
                    <a:pt x="3405314" y="26638"/>
                  </a:lnTo>
                  <a:lnTo>
                    <a:pt x="3376414" y="7146"/>
                  </a:lnTo>
                  <a:lnTo>
                    <a:pt x="3340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28" name="object 30"/>
            <p:cNvSpPr/>
            <p:nvPr/>
          </p:nvSpPr>
          <p:spPr>
            <a:xfrm>
              <a:off x="4347083" y="5717946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0" y="90957"/>
                  </a:moveTo>
                  <a:lnTo>
                    <a:pt x="7155" y="55549"/>
                  </a:lnTo>
                  <a:lnTo>
                    <a:pt x="26670" y="26638"/>
                  </a:lnTo>
                  <a:lnTo>
                    <a:pt x="55614" y="7146"/>
                  </a:lnTo>
                  <a:lnTo>
                    <a:pt x="91058" y="0"/>
                  </a:lnTo>
                  <a:lnTo>
                    <a:pt x="3340989" y="0"/>
                  </a:lnTo>
                  <a:lnTo>
                    <a:pt x="3376414" y="7146"/>
                  </a:lnTo>
                  <a:lnTo>
                    <a:pt x="3405314" y="26638"/>
                  </a:lnTo>
                  <a:lnTo>
                    <a:pt x="3424785" y="55549"/>
                  </a:lnTo>
                  <a:lnTo>
                    <a:pt x="3431920" y="90957"/>
                  </a:lnTo>
                  <a:lnTo>
                    <a:pt x="3431920" y="818692"/>
                  </a:lnTo>
                  <a:lnTo>
                    <a:pt x="3424785" y="854102"/>
                  </a:lnTo>
                  <a:lnTo>
                    <a:pt x="3405314" y="883018"/>
                  </a:lnTo>
                  <a:lnTo>
                    <a:pt x="3376414" y="902513"/>
                  </a:lnTo>
                  <a:lnTo>
                    <a:pt x="3340989" y="909662"/>
                  </a:lnTo>
                  <a:lnTo>
                    <a:pt x="91058" y="909662"/>
                  </a:lnTo>
                  <a:lnTo>
                    <a:pt x="55614" y="902513"/>
                  </a:lnTo>
                  <a:lnTo>
                    <a:pt x="26669" y="883018"/>
                  </a:lnTo>
                  <a:lnTo>
                    <a:pt x="7155" y="854102"/>
                  </a:lnTo>
                  <a:lnTo>
                    <a:pt x="0" y="818692"/>
                  </a:lnTo>
                  <a:lnTo>
                    <a:pt x="0" y="90957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object 31"/>
          <p:cNvSpPr txBox="1"/>
          <p:nvPr/>
        </p:nvSpPr>
        <p:spPr>
          <a:xfrm>
            <a:off x="4734850" y="5792825"/>
            <a:ext cx="2657405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Апробация рабочих программ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0" name="object 32"/>
          <p:cNvSpPr txBox="1"/>
          <p:nvPr/>
        </p:nvSpPr>
        <p:spPr>
          <a:xfrm>
            <a:off x="5210326" y="6015023"/>
            <a:ext cx="1704930" cy="47753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algn="ctr">
              <a:lnSpc>
                <a:spcPts val="1845"/>
              </a:lnSpc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с</a:t>
            </a:r>
            <a:r>
              <a:rPr sz="1600" spc="-2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1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сентября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2021</a:t>
            </a:r>
            <a:r>
              <a:rPr sz="1600" spc="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4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г.</a:t>
            </a:r>
            <a:endParaRPr sz="1600">
              <a:latin typeface="Arial Narrow" panose="020B0606020202030204" pitchFamily="34" charset="0"/>
              <a:cs typeface="Calibri"/>
            </a:endParaRPr>
          </a:p>
          <a:p>
            <a:pPr algn="ctr">
              <a:lnSpc>
                <a:spcPts val="1845"/>
              </a:lnSpc>
            </a:pP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25</a:t>
            </a:r>
            <a:r>
              <a:rPr sz="1600" b="1" spc="-2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субъектов</a:t>
            </a:r>
            <a:r>
              <a:rPr sz="1600" b="1" spc="-2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РФ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31" name="object 33"/>
          <p:cNvGrpSpPr/>
          <p:nvPr/>
        </p:nvGrpSpPr>
        <p:grpSpPr>
          <a:xfrm>
            <a:off x="4334429" y="3668471"/>
            <a:ext cx="3457484" cy="1835150"/>
            <a:chOff x="4334383" y="3668471"/>
            <a:chExt cx="3457575" cy="1835150"/>
          </a:xfrm>
        </p:grpSpPr>
        <p:sp>
          <p:nvSpPr>
            <p:cNvPr id="32" name="object 34"/>
            <p:cNvSpPr/>
            <p:nvPr/>
          </p:nvSpPr>
          <p:spPr>
            <a:xfrm>
              <a:off x="5542407" y="3668471"/>
              <a:ext cx="136525" cy="1132840"/>
            </a:xfrm>
            <a:custGeom>
              <a:avLst/>
              <a:gdLst/>
              <a:ahLst/>
              <a:cxnLst/>
              <a:rect l="l" t="t" r="r" b="b"/>
              <a:pathLst>
                <a:path w="136525" h="1132839">
                  <a:moveTo>
                    <a:pt x="136448" y="0"/>
                  </a:moveTo>
                  <a:lnTo>
                    <a:pt x="0" y="0"/>
                  </a:lnTo>
                  <a:lnTo>
                    <a:pt x="0" y="1132255"/>
                  </a:lnTo>
                  <a:lnTo>
                    <a:pt x="136448" y="1132255"/>
                  </a:lnTo>
                  <a:lnTo>
                    <a:pt x="136448" y="0"/>
                  </a:lnTo>
                  <a:close/>
                </a:path>
              </a:pathLst>
            </a:custGeom>
            <a:solidFill>
              <a:srgbClr val="ABB0BE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33" name="object 35"/>
            <p:cNvSpPr/>
            <p:nvPr/>
          </p:nvSpPr>
          <p:spPr>
            <a:xfrm>
              <a:off x="4347083" y="4580889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3340989" y="0"/>
                  </a:moveTo>
                  <a:lnTo>
                    <a:pt x="91058" y="0"/>
                  </a:lnTo>
                  <a:lnTo>
                    <a:pt x="55614" y="7135"/>
                  </a:lnTo>
                  <a:lnTo>
                    <a:pt x="26670" y="26606"/>
                  </a:lnTo>
                  <a:lnTo>
                    <a:pt x="7155" y="55506"/>
                  </a:lnTo>
                  <a:lnTo>
                    <a:pt x="0" y="90932"/>
                  </a:lnTo>
                  <a:lnTo>
                    <a:pt x="0" y="818642"/>
                  </a:lnTo>
                  <a:lnTo>
                    <a:pt x="7155" y="854067"/>
                  </a:lnTo>
                  <a:lnTo>
                    <a:pt x="26669" y="882967"/>
                  </a:lnTo>
                  <a:lnTo>
                    <a:pt x="55614" y="902438"/>
                  </a:lnTo>
                  <a:lnTo>
                    <a:pt x="91058" y="909574"/>
                  </a:lnTo>
                  <a:lnTo>
                    <a:pt x="3340989" y="909574"/>
                  </a:lnTo>
                  <a:lnTo>
                    <a:pt x="3376414" y="902438"/>
                  </a:lnTo>
                  <a:lnTo>
                    <a:pt x="3405314" y="882967"/>
                  </a:lnTo>
                  <a:lnTo>
                    <a:pt x="3424785" y="854067"/>
                  </a:lnTo>
                  <a:lnTo>
                    <a:pt x="3431920" y="818642"/>
                  </a:lnTo>
                  <a:lnTo>
                    <a:pt x="3431920" y="90932"/>
                  </a:lnTo>
                  <a:lnTo>
                    <a:pt x="3424785" y="55506"/>
                  </a:lnTo>
                  <a:lnTo>
                    <a:pt x="3405314" y="26606"/>
                  </a:lnTo>
                  <a:lnTo>
                    <a:pt x="3376414" y="7135"/>
                  </a:lnTo>
                  <a:lnTo>
                    <a:pt x="3340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34" name="object 36"/>
            <p:cNvSpPr/>
            <p:nvPr/>
          </p:nvSpPr>
          <p:spPr>
            <a:xfrm>
              <a:off x="4347083" y="4580889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0" y="90932"/>
                  </a:moveTo>
                  <a:lnTo>
                    <a:pt x="7155" y="55506"/>
                  </a:lnTo>
                  <a:lnTo>
                    <a:pt x="26670" y="26606"/>
                  </a:lnTo>
                  <a:lnTo>
                    <a:pt x="55614" y="7135"/>
                  </a:lnTo>
                  <a:lnTo>
                    <a:pt x="91058" y="0"/>
                  </a:lnTo>
                  <a:lnTo>
                    <a:pt x="3340989" y="0"/>
                  </a:lnTo>
                  <a:lnTo>
                    <a:pt x="3376414" y="7135"/>
                  </a:lnTo>
                  <a:lnTo>
                    <a:pt x="3405314" y="26606"/>
                  </a:lnTo>
                  <a:lnTo>
                    <a:pt x="3424785" y="55506"/>
                  </a:lnTo>
                  <a:lnTo>
                    <a:pt x="3431920" y="90932"/>
                  </a:lnTo>
                  <a:lnTo>
                    <a:pt x="3431920" y="818642"/>
                  </a:lnTo>
                  <a:lnTo>
                    <a:pt x="3424785" y="854067"/>
                  </a:lnTo>
                  <a:lnTo>
                    <a:pt x="3405314" y="882967"/>
                  </a:lnTo>
                  <a:lnTo>
                    <a:pt x="3376414" y="902438"/>
                  </a:lnTo>
                  <a:lnTo>
                    <a:pt x="3340989" y="909574"/>
                  </a:lnTo>
                  <a:lnTo>
                    <a:pt x="91058" y="909574"/>
                  </a:lnTo>
                  <a:lnTo>
                    <a:pt x="55614" y="902438"/>
                  </a:lnTo>
                  <a:lnTo>
                    <a:pt x="26669" y="882967"/>
                  </a:lnTo>
                  <a:lnTo>
                    <a:pt x="7155" y="854067"/>
                  </a:lnTo>
                  <a:lnTo>
                    <a:pt x="0" y="818642"/>
                  </a:lnTo>
                  <a:lnTo>
                    <a:pt x="0" y="90932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35" name="object 37"/>
          <p:cNvSpPr txBox="1"/>
          <p:nvPr/>
        </p:nvSpPr>
        <p:spPr>
          <a:xfrm>
            <a:off x="5134127" y="4655565"/>
            <a:ext cx="1856056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Серия</a:t>
            </a:r>
            <a:r>
              <a:rPr sz="1600" spc="-4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всероссийских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6" name="object 38"/>
          <p:cNvSpPr txBox="1"/>
          <p:nvPr/>
        </p:nvSpPr>
        <p:spPr>
          <a:xfrm>
            <a:off x="4672365" y="4878070"/>
            <a:ext cx="2781227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просветительских</a:t>
            </a:r>
            <a:r>
              <a:rPr sz="1600" spc="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мероприятий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7" name="object 39"/>
          <p:cNvSpPr txBox="1"/>
          <p:nvPr/>
        </p:nvSpPr>
        <p:spPr>
          <a:xfrm>
            <a:off x="5149366" y="5102097"/>
            <a:ext cx="1828116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b="1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&gt;300</a:t>
            </a:r>
            <a:r>
              <a:rPr sz="1600" b="1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000 </a:t>
            </a: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участников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38" name="object 40"/>
          <p:cNvGrpSpPr/>
          <p:nvPr/>
        </p:nvGrpSpPr>
        <p:grpSpPr>
          <a:xfrm>
            <a:off x="4334430" y="3431032"/>
            <a:ext cx="5203053" cy="935355"/>
            <a:chOff x="4334383" y="3431032"/>
            <a:chExt cx="5203190" cy="935355"/>
          </a:xfrm>
        </p:grpSpPr>
        <p:sp>
          <p:nvSpPr>
            <p:cNvPr id="39" name="object 41"/>
            <p:cNvSpPr/>
            <p:nvPr/>
          </p:nvSpPr>
          <p:spPr>
            <a:xfrm>
              <a:off x="5616067" y="3597859"/>
              <a:ext cx="3921760" cy="136525"/>
            </a:xfrm>
            <a:custGeom>
              <a:avLst/>
              <a:gdLst/>
              <a:ahLst/>
              <a:cxnLst/>
              <a:rect l="l" t="t" r="r" b="b"/>
              <a:pathLst>
                <a:path w="3921759" h="136525">
                  <a:moveTo>
                    <a:pt x="3921252" y="0"/>
                  </a:moveTo>
                  <a:lnTo>
                    <a:pt x="0" y="0"/>
                  </a:lnTo>
                  <a:lnTo>
                    <a:pt x="0" y="136448"/>
                  </a:lnTo>
                  <a:lnTo>
                    <a:pt x="3921252" y="136448"/>
                  </a:lnTo>
                  <a:lnTo>
                    <a:pt x="3921252" y="0"/>
                  </a:lnTo>
                  <a:close/>
                </a:path>
              </a:pathLst>
            </a:custGeom>
            <a:solidFill>
              <a:srgbClr val="ABB0BE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40" name="object 42"/>
            <p:cNvSpPr/>
            <p:nvPr/>
          </p:nvSpPr>
          <p:spPr>
            <a:xfrm>
              <a:off x="4347083" y="3443732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3340989" y="0"/>
                  </a:moveTo>
                  <a:lnTo>
                    <a:pt x="91058" y="0"/>
                  </a:lnTo>
                  <a:lnTo>
                    <a:pt x="55614" y="7155"/>
                  </a:lnTo>
                  <a:lnTo>
                    <a:pt x="26670" y="26669"/>
                  </a:lnTo>
                  <a:lnTo>
                    <a:pt x="7155" y="55614"/>
                  </a:lnTo>
                  <a:lnTo>
                    <a:pt x="0" y="91058"/>
                  </a:lnTo>
                  <a:lnTo>
                    <a:pt x="0" y="818768"/>
                  </a:lnTo>
                  <a:lnTo>
                    <a:pt x="7155" y="854140"/>
                  </a:lnTo>
                  <a:lnTo>
                    <a:pt x="26669" y="883046"/>
                  </a:lnTo>
                  <a:lnTo>
                    <a:pt x="55614" y="902547"/>
                  </a:lnTo>
                  <a:lnTo>
                    <a:pt x="91058" y="909700"/>
                  </a:lnTo>
                  <a:lnTo>
                    <a:pt x="3340989" y="909700"/>
                  </a:lnTo>
                  <a:lnTo>
                    <a:pt x="3376414" y="902547"/>
                  </a:lnTo>
                  <a:lnTo>
                    <a:pt x="3405314" y="883046"/>
                  </a:lnTo>
                  <a:lnTo>
                    <a:pt x="3424785" y="854140"/>
                  </a:lnTo>
                  <a:lnTo>
                    <a:pt x="3431920" y="818768"/>
                  </a:lnTo>
                  <a:lnTo>
                    <a:pt x="3431920" y="91058"/>
                  </a:lnTo>
                  <a:lnTo>
                    <a:pt x="3424785" y="55614"/>
                  </a:lnTo>
                  <a:lnTo>
                    <a:pt x="3405314" y="26670"/>
                  </a:lnTo>
                  <a:lnTo>
                    <a:pt x="3376414" y="7155"/>
                  </a:lnTo>
                  <a:lnTo>
                    <a:pt x="3340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41" name="object 43"/>
            <p:cNvSpPr/>
            <p:nvPr/>
          </p:nvSpPr>
          <p:spPr>
            <a:xfrm>
              <a:off x="4347083" y="3443732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0" y="91058"/>
                  </a:moveTo>
                  <a:lnTo>
                    <a:pt x="7155" y="55614"/>
                  </a:lnTo>
                  <a:lnTo>
                    <a:pt x="26670" y="26669"/>
                  </a:lnTo>
                  <a:lnTo>
                    <a:pt x="55614" y="7155"/>
                  </a:lnTo>
                  <a:lnTo>
                    <a:pt x="91058" y="0"/>
                  </a:lnTo>
                  <a:lnTo>
                    <a:pt x="3340989" y="0"/>
                  </a:lnTo>
                  <a:lnTo>
                    <a:pt x="3376414" y="7155"/>
                  </a:lnTo>
                  <a:lnTo>
                    <a:pt x="3405314" y="26670"/>
                  </a:lnTo>
                  <a:lnTo>
                    <a:pt x="3424785" y="55614"/>
                  </a:lnTo>
                  <a:lnTo>
                    <a:pt x="3431920" y="91058"/>
                  </a:lnTo>
                  <a:lnTo>
                    <a:pt x="3431920" y="818768"/>
                  </a:lnTo>
                  <a:lnTo>
                    <a:pt x="3424785" y="854140"/>
                  </a:lnTo>
                  <a:lnTo>
                    <a:pt x="3405314" y="883046"/>
                  </a:lnTo>
                  <a:lnTo>
                    <a:pt x="3376414" y="902547"/>
                  </a:lnTo>
                  <a:lnTo>
                    <a:pt x="3340989" y="909700"/>
                  </a:lnTo>
                  <a:lnTo>
                    <a:pt x="91058" y="909700"/>
                  </a:lnTo>
                  <a:lnTo>
                    <a:pt x="55614" y="902547"/>
                  </a:lnTo>
                  <a:lnTo>
                    <a:pt x="26669" y="883046"/>
                  </a:lnTo>
                  <a:lnTo>
                    <a:pt x="7155" y="854140"/>
                  </a:lnTo>
                  <a:lnTo>
                    <a:pt x="0" y="818768"/>
                  </a:lnTo>
                  <a:lnTo>
                    <a:pt x="0" y="91058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42" name="object 44"/>
          <p:cNvSpPr txBox="1"/>
          <p:nvPr/>
        </p:nvSpPr>
        <p:spPr>
          <a:xfrm>
            <a:off x="4619030" y="3518408"/>
            <a:ext cx="2888539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Всероссийские</a:t>
            </a:r>
            <a:r>
              <a:rPr sz="1600" spc="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образовательные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43" name="object 45"/>
          <p:cNvSpPr txBox="1"/>
          <p:nvPr/>
        </p:nvSpPr>
        <p:spPr>
          <a:xfrm>
            <a:off x="4763806" y="3740911"/>
            <a:ext cx="2600257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события,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Федеральные</a:t>
            </a:r>
            <a:r>
              <a:rPr sz="1600" spc="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уроки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44" name="object 46"/>
          <p:cNvSpPr txBox="1"/>
          <p:nvPr/>
        </p:nvSpPr>
        <p:spPr>
          <a:xfrm>
            <a:off x="5463302" y="3964940"/>
            <a:ext cx="1200118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b="1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&gt;40</a:t>
            </a:r>
            <a:r>
              <a:rPr sz="1600" b="1" spc="-2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000</a:t>
            </a:r>
            <a:r>
              <a:rPr sz="1600" b="1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школ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45" name="object 47"/>
          <p:cNvGrpSpPr/>
          <p:nvPr/>
        </p:nvGrpSpPr>
        <p:grpSpPr>
          <a:xfrm>
            <a:off x="8266627" y="3431033"/>
            <a:ext cx="3457484" cy="1369695"/>
            <a:chOff x="8266683" y="3431032"/>
            <a:chExt cx="3457575" cy="1369695"/>
          </a:xfrm>
        </p:grpSpPr>
        <p:sp>
          <p:nvSpPr>
            <p:cNvPr id="46" name="object 48"/>
            <p:cNvSpPr/>
            <p:nvPr/>
          </p:nvSpPr>
          <p:spPr>
            <a:xfrm>
              <a:off x="9474707" y="3668471"/>
              <a:ext cx="136525" cy="1132840"/>
            </a:xfrm>
            <a:custGeom>
              <a:avLst/>
              <a:gdLst/>
              <a:ahLst/>
              <a:cxnLst/>
              <a:rect l="l" t="t" r="r" b="b"/>
              <a:pathLst>
                <a:path w="136525" h="1132839">
                  <a:moveTo>
                    <a:pt x="136448" y="0"/>
                  </a:moveTo>
                  <a:lnTo>
                    <a:pt x="0" y="0"/>
                  </a:lnTo>
                  <a:lnTo>
                    <a:pt x="0" y="1132255"/>
                  </a:lnTo>
                  <a:lnTo>
                    <a:pt x="136448" y="1132255"/>
                  </a:lnTo>
                  <a:lnTo>
                    <a:pt x="136448" y="0"/>
                  </a:lnTo>
                  <a:close/>
                </a:path>
              </a:pathLst>
            </a:custGeom>
            <a:solidFill>
              <a:srgbClr val="ABB0BE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47" name="object 49"/>
            <p:cNvSpPr/>
            <p:nvPr/>
          </p:nvSpPr>
          <p:spPr>
            <a:xfrm>
              <a:off x="8279383" y="3443732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3340862" y="0"/>
                  </a:moveTo>
                  <a:lnTo>
                    <a:pt x="90932" y="0"/>
                  </a:lnTo>
                  <a:lnTo>
                    <a:pt x="55506" y="7155"/>
                  </a:lnTo>
                  <a:lnTo>
                    <a:pt x="26606" y="26669"/>
                  </a:lnTo>
                  <a:lnTo>
                    <a:pt x="7135" y="55614"/>
                  </a:lnTo>
                  <a:lnTo>
                    <a:pt x="0" y="91058"/>
                  </a:lnTo>
                  <a:lnTo>
                    <a:pt x="0" y="818768"/>
                  </a:lnTo>
                  <a:lnTo>
                    <a:pt x="7135" y="854140"/>
                  </a:lnTo>
                  <a:lnTo>
                    <a:pt x="26606" y="883046"/>
                  </a:lnTo>
                  <a:lnTo>
                    <a:pt x="55506" y="902547"/>
                  </a:lnTo>
                  <a:lnTo>
                    <a:pt x="90932" y="909700"/>
                  </a:lnTo>
                  <a:lnTo>
                    <a:pt x="3340862" y="909700"/>
                  </a:lnTo>
                  <a:lnTo>
                    <a:pt x="3376306" y="902547"/>
                  </a:lnTo>
                  <a:lnTo>
                    <a:pt x="3405251" y="883046"/>
                  </a:lnTo>
                  <a:lnTo>
                    <a:pt x="3424765" y="854140"/>
                  </a:lnTo>
                  <a:lnTo>
                    <a:pt x="3431921" y="818768"/>
                  </a:lnTo>
                  <a:lnTo>
                    <a:pt x="3431921" y="91058"/>
                  </a:lnTo>
                  <a:lnTo>
                    <a:pt x="3424765" y="55614"/>
                  </a:lnTo>
                  <a:lnTo>
                    <a:pt x="3405251" y="26670"/>
                  </a:lnTo>
                  <a:lnTo>
                    <a:pt x="3376306" y="7155"/>
                  </a:lnTo>
                  <a:lnTo>
                    <a:pt x="3340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48" name="object 50"/>
            <p:cNvSpPr/>
            <p:nvPr/>
          </p:nvSpPr>
          <p:spPr>
            <a:xfrm>
              <a:off x="8279383" y="3443732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0" y="91058"/>
                  </a:moveTo>
                  <a:lnTo>
                    <a:pt x="7135" y="55614"/>
                  </a:lnTo>
                  <a:lnTo>
                    <a:pt x="26606" y="26669"/>
                  </a:lnTo>
                  <a:lnTo>
                    <a:pt x="55506" y="7155"/>
                  </a:lnTo>
                  <a:lnTo>
                    <a:pt x="90932" y="0"/>
                  </a:lnTo>
                  <a:lnTo>
                    <a:pt x="3340862" y="0"/>
                  </a:lnTo>
                  <a:lnTo>
                    <a:pt x="3376306" y="7155"/>
                  </a:lnTo>
                  <a:lnTo>
                    <a:pt x="3405251" y="26670"/>
                  </a:lnTo>
                  <a:lnTo>
                    <a:pt x="3424765" y="55614"/>
                  </a:lnTo>
                  <a:lnTo>
                    <a:pt x="3431921" y="91058"/>
                  </a:lnTo>
                  <a:lnTo>
                    <a:pt x="3431921" y="818768"/>
                  </a:lnTo>
                  <a:lnTo>
                    <a:pt x="3424765" y="854140"/>
                  </a:lnTo>
                  <a:lnTo>
                    <a:pt x="3405251" y="883046"/>
                  </a:lnTo>
                  <a:lnTo>
                    <a:pt x="3376306" y="902547"/>
                  </a:lnTo>
                  <a:lnTo>
                    <a:pt x="3340862" y="909700"/>
                  </a:lnTo>
                  <a:lnTo>
                    <a:pt x="90932" y="909700"/>
                  </a:lnTo>
                  <a:lnTo>
                    <a:pt x="55506" y="902547"/>
                  </a:lnTo>
                  <a:lnTo>
                    <a:pt x="26606" y="883046"/>
                  </a:lnTo>
                  <a:lnTo>
                    <a:pt x="7135" y="854140"/>
                  </a:lnTo>
                  <a:lnTo>
                    <a:pt x="0" y="818768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49" name="object 51"/>
          <p:cNvSpPr txBox="1"/>
          <p:nvPr/>
        </p:nvSpPr>
        <p:spPr>
          <a:xfrm>
            <a:off x="8803315" y="3406216"/>
            <a:ext cx="2385632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Адресная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помощь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школам: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0" name="object 52"/>
          <p:cNvSpPr txBox="1"/>
          <p:nvPr/>
        </p:nvSpPr>
        <p:spPr>
          <a:xfrm>
            <a:off x="8987714" y="3629405"/>
            <a:ext cx="2014803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методические</a:t>
            </a:r>
            <a:r>
              <a:rPr sz="1600" spc="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пособия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1" name="object 53"/>
          <p:cNvSpPr txBox="1"/>
          <p:nvPr/>
        </p:nvSpPr>
        <p:spPr>
          <a:xfrm>
            <a:off x="8444803" y="3853434"/>
            <a:ext cx="3103164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+</a:t>
            </a:r>
            <a:r>
              <a:rPr sz="160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серия</a:t>
            </a:r>
            <a:r>
              <a:rPr sz="160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методических</a:t>
            </a:r>
            <a:r>
              <a:rPr sz="1600" spc="4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видеоуроков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2" name="object 54"/>
          <p:cNvSpPr txBox="1"/>
          <p:nvPr/>
        </p:nvSpPr>
        <p:spPr>
          <a:xfrm>
            <a:off x="9447950" y="4075938"/>
            <a:ext cx="1096616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&gt;9</a:t>
            </a:r>
            <a:r>
              <a:rPr sz="1600" b="1" spc="-3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000</a:t>
            </a:r>
            <a:r>
              <a:rPr sz="1600" b="1" spc="-2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школ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53" name="object 55"/>
          <p:cNvGrpSpPr/>
          <p:nvPr/>
        </p:nvGrpSpPr>
        <p:grpSpPr>
          <a:xfrm>
            <a:off x="8266627" y="4568191"/>
            <a:ext cx="3457484" cy="1369695"/>
            <a:chOff x="8266683" y="4568190"/>
            <a:chExt cx="3457575" cy="1369695"/>
          </a:xfrm>
        </p:grpSpPr>
        <p:sp>
          <p:nvSpPr>
            <p:cNvPr id="54" name="object 56"/>
            <p:cNvSpPr/>
            <p:nvPr/>
          </p:nvSpPr>
          <p:spPr>
            <a:xfrm>
              <a:off x="9474707" y="4805515"/>
              <a:ext cx="136525" cy="1132840"/>
            </a:xfrm>
            <a:custGeom>
              <a:avLst/>
              <a:gdLst/>
              <a:ahLst/>
              <a:cxnLst/>
              <a:rect l="l" t="t" r="r" b="b"/>
              <a:pathLst>
                <a:path w="136525" h="1132839">
                  <a:moveTo>
                    <a:pt x="136448" y="0"/>
                  </a:moveTo>
                  <a:lnTo>
                    <a:pt x="0" y="0"/>
                  </a:lnTo>
                  <a:lnTo>
                    <a:pt x="0" y="1132255"/>
                  </a:lnTo>
                  <a:lnTo>
                    <a:pt x="136448" y="1132255"/>
                  </a:lnTo>
                  <a:lnTo>
                    <a:pt x="136448" y="0"/>
                  </a:lnTo>
                  <a:close/>
                </a:path>
              </a:pathLst>
            </a:custGeom>
            <a:solidFill>
              <a:srgbClr val="ABB0BE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55" name="object 57"/>
            <p:cNvSpPr/>
            <p:nvPr/>
          </p:nvSpPr>
          <p:spPr>
            <a:xfrm>
              <a:off x="8279383" y="4580890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3340862" y="0"/>
                  </a:moveTo>
                  <a:lnTo>
                    <a:pt x="90932" y="0"/>
                  </a:lnTo>
                  <a:lnTo>
                    <a:pt x="55506" y="7135"/>
                  </a:lnTo>
                  <a:lnTo>
                    <a:pt x="26606" y="26606"/>
                  </a:lnTo>
                  <a:lnTo>
                    <a:pt x="7135" y="55506"/>
                  </a:lnTo>
                  <a:lnTo>
                    <a:pt x="0" y="90932"/>
                  </a:lnTo>
                  <a:lnTo>
                    <a:pt x="0" y="818642"/>
                  </a:lnTo>
                  <a:lnTo>
                    <a:pt x="7135" y="854067"/>
                  </a:lnTo>
                  <a:lnTo>
                    <a:pt x="26606" y="882967"/>
                  </a:lnTo>
                  <a:lnTo>
                    <a:pt x="55506" y="902438"/>
                  </a:lnTo>
                  <a:lnTo>
                    <a:pt x="90932" y="909574"/>
                  </a:lnTo>
                  <a:lnTo>
                    <a:pt x="3340862" y="909574"/>
                  </a:lnTo>
                  <a:lnTo>
                    <a:pt x="3376306" y="902438"/>
                  </a:lnTo>
                  <a:lnTo>
                    <a:pt x="3405251" y="882967"/>
                  </a:lnTo>
                  <a:lnTo>
                    <a:pt x="3424765" y="854067"/>
                  </a:lnTo>
                  <a:lnTo>
                    <a:pt x="3431921" y="818642"/>
                  </a:lnTo>
                  <a:lnTo>
                    <a:pt x="3431921" y="90932"/>
                  </a:lnTo>
                  <a:lnTo>
                    <a:pt x="3424765" y="55506"/>
                  </a:lnTo>
                  <a:lnTo>
                    <a:pt x="3405251" y="26606"/>
                  </a:lnTo>
                  <a:lnTo>
                    <a:pt x="3376306" y="7135"/>
                  </a:lnTo>
                  <a:lnTo>
                    <a:pt x="3340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56" name="object 58"/>
            <p:cNvSpPr/>
            <p:nvPr/>
          </p:nvSpPr>
          <p:spPr>
            <a:xfrm>
              <a:off x="8279383" y="4580890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0" y="90932"/>
                  </a:moveTo>
                  <a:lnTo>
                    <a:pt x="7135" y="55506"/>
                  </a:lnTo>
                  <a:lnTo>
                    <a:pt x="26606" y="26606"/>
                  </a:lnTo>
                  <a:lnTo>
                    <a:pt x="55506" y="7135"/>
                  </a:lnTo>
                  <a:lnTo>
                    <a:pt x="90932" y="0"/>
                  </a:lnTo>
                  <a:lnTo>
                    <a:pt x="3340862" y="0"/>
                  </a:lnTo>
                  <a:lnTo>
                    <a:pt x="3376306" y="7135"/>
                  </a:lnTo>
                  <a:lnTo>
                    <a:pt x="3405251" y="26606"/>
                  </a:lnTo>
                  <a:lnTo>
                    <a:pt x="3424765" y="55506"/>
                  </a:lnTo>
                  <a:lnTo>
                    <a:pt x="3431921" y="90932"/>
                  </a:lnTo>
                  <a:lnTo>
                    <a:pt x="3431921" y="818642"/>
                  </a:lnTo>
                  <a:lnTo>
                    <a:pt x="3424765" y="854067"/>
                  </a:lnTo>
                  <a:lnTo>
                    <a:pt x="3405251" y="882967"/>
                  </a:lnTo>
                  <a:lnTo>
                    <a:pt x="3376306" y="902438"/>
                  </a:lnTo>
                  <a:lnTo>
                    <a:pt x="3340862" y="909574"/>
                  </a:lnTo>
                  <a:lnTo>
                    <a:pt x="90932" y="909574"/>
                  </a:lnTo>
                  <a:lnTo>
                    <a:pt x="55506" y="902438"/>
                  </a:lnTo>
                  <a:lnTo>
                    <a:pt x="26606" y="882967"/>
                  </a:lnTo>
                  <a:lnTo>
                    <a:pt x="7135" y="854067"/>
                  </a:lnTo>
                  <a:lnTo>
                    <a:pt x="0" y="818642"/>
                  </a:lnTo>
                  <a:lnTo>
                    <a:pt x="0" y="90932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57" name="object 59"/>
          <p:cNvSpPr txBox="1"/>
          <p:nvPr/>
        </p:nvSpPr>
        <p:spPr>
          <a:xfrm>
            <a:off x="8728640" y="4655565"/>
            <a:ext cx="2534219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Портал</a:t>
            </a:r>
            <a:r>
              <a:rPr sz="1600" spc="-2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«Единое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содержание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8" name="object 60"/>
          <p:cNvSpPr txBox="1"/>
          <p:nvPr/>
        </p:nvSpPr>
        <p:spPr>
          <a:xfrm>
            <a:off x="9027337" y="4878070"/>
            <a:ext cx="1936699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общего</a:t>
            </a:r>
            <a:r>
              <a:rPr sz="1600" spc="-7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образования»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9" name="object 61"/>
          <p:cNvSpPr txBox="1"/>
          <p:nvPr/>
        </p:nvSpPr>
        <p:spPr>
          <a:xfrm>
            <a:off x="9361084" y="5102097"/>
            <a:ext cx="1269332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b="1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  <a:hlinkClick r:id="rId2"/>
              </a:rPr>
              <a:t>www.edsoo.ru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60" name="object 62"/>
          <p:cNvGrpSpPr/>
          <p:nvPr/>
        </p:nvGrpSpPr>
        <p:grpSpPr>
          <a:xfrm>
            <a:off x="8266627" y="5705246"/>
            <a:ext cx="3457484" cy="935355"/>
            <a:chOff x="8266683" y="5705246"/>
            <a:chExt cx="3457575" cy="935355"/>
          </a:xfrm>
        </p:grpSpPr>
        <p:sp>
          <p:nvSpPr>
            <p:cNvPr id="61" name="object 63"/>
            <p:cNvSpPr/>
            <p:nvPr/>
          </p:nvSpPr>
          <p:spPr>
            <a:xfrm>
              <a:off x="8279383" y="5717946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3340862" y="0"/>
                  </a:moveTo>
                  <a:lnTo>
                    <a:pt x="90932" y="0"/>
                  </a:lnTo>
                  <a:lnTo>
                    <a:pt x="55506" y="7146"/>
                  </a:lnTo>
                  <a:lnTo>
                    <a:pt x="26606" y="26638"/>
                  </a:lnTo>
                  <a:lnTo>
                    <a:pt x="7135" y="55549"/>
                  </a:lnTo>
                  <a:lnTo>
                    <a:pt x="0" y="90957"/>
                  </a:lnTo>
                  <a:lnTo>
                    <a:pt x="0" y="818692"/>
                  </a:lnTo>
                  <a:lnTo>
                    <a:pt x="7135" y="854102"/>
                  </a:lnTo>
                  <a:lnTo>
                    <a:pt x="26606" y="883018"/>
                  </a:lnTo>
                  <a:lnTo>
                    <a:pt x="55506" y="902513"/>
                  </a:lnTo>
                  <a:lnTo>
                    <a:pt x="90932" y="909662"/>
                  </a:lnTo>
                  <a:lnTo>
                    <a:pt x="3340862" y="909662"/>
                  </a:lnTo>
                  <a:lnTo>
                    <a:pt x="3376306" y="902513"/>
                  </a:lnTo>
                  <a:lnTo>
                    <a:pt x="3405251" y="883018"/>
                  </a:lnTo>
                  <a:lnTo>
                    <a:pt x="3424765" y="854102"/>
                  </a:lnTo>
                  <a:lnTo>
                    <a:pt x="3431921" y="818692"/>
                  </a:lnTo>
                  <a:lnTo>
                    <a:pt x="3431921" y="90957"/>
                  </a:lnTo>
                  <a:lnTo>
                    <a:pt x="3424765" y="55549"/>
                  </a:lnTo>
                  <a:lnTo>
                    <a:pt x="3405251" y="26638"/>
                  </a:lnTo>
                  <a:lnTo>
                    <a:pt x="3376306" y="7146"/>
                  </a:lnTo>
                  <a:lnTo>
                    <a:pt x="3340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  <p:sp>
          <p:nvSpPr>
            <p:cNvPr id="62" name="object 64"/>
            <p:cNvSpPr/>
            <p:nvPr/>
          </p:nvSpPr>
          <p:spPr>
            <a:xfrm>
              <a:off x="8279383" y="5717946"/>
              <a:ext cx="3432175" cy="909955"/>
            </a:xfrm>
            <a:custGeom>
              <a:avLst/>
              <a:gdLst/>
              <a:ahLst/>
              <a:cxnLst/>
              <a:rect l="l" t="t" r="r" b="b"/>
              <a:pathLst>
                <a:path w="3432175" h="909954">
                  <a:moveTo>
                    <a:pt x="0" y="90957"/>
                  </a:moveTo>
                  <a:lnTo>
                    <a:pt x="7135" y="55549"/>
                  </a:lnTo>
                  <a:lnTo>
                    <a:pt x="26606" y="26638"/>
                  </a:lnTo>
                  <a:lnTo>
                    <a:pt x="55506" y="7146"/>
                  </a:lnTo>
                  <a:lnTo>
                    <a:pt x="90932" y="0"/>
                  </a:lnTo>
                  <a:lnTo>
                    <a:pt x="3340862" y="0"/>
                  </a:lnTo>
                  <a:lnTo>
                    <a:pt x="3376306" y="7146"/>
                  </a:lnTo>
                  <a:lnTo>
                    <a:pt x="3405251" y="26638"/>
                  </a:lnTo>
                  <a:lnTo>
                    <a:pt x="3424765" y="55549"/>
                  </a:lnTo>
                  <a:lnTo>
                    <a:pt x="3431921" y="90957"/>
                  </a:lnTo>
                  <a:lnTo>
                    <a:pt x="3431921" y="818692"/>
                  </a:lnTo>
                  <a:lnTo>
                    <a:pt x="3424765" y="854102"/>
                  </a:lnTo>
                  <a:lnTo>
                    <a:pt x="3405251" y="883018"/>
                  </a:lnTo>
                  <a:lnTo>
                    <a:pt x="3376306" y="902513"/>
                  </a:lnTo>
                  <a:lnTo>
                    <a:pt x="3340862" y="909662"/>
                  </a:lnTo>
                  <a:lnTo>
                    <a:pt x="90932" y="909662"/>
                  </a:lnTo>
                  <a:lnTo>
                    <a:pt x="55506" y="902513"/>
                  </a:lnTo>
                  <a:lnTo>
                    <a:pt x="26606" y="883018"/>
                  </a:lnTo>
                  <a:lnTo>
                    <a:pt x="7135" y="854102"/>
                  </a:lnTo>
                  <a:lnTo>
                    <a:pt x="0" y="818692"/>
                  </a:lnTo>
                  <a:lnTo>
                    <a:pt x="0" y="90957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63" name="object 65"/>
          <p:cNvSpPr txBox="1"/>
          <p:nvPr/>
        </p:nvSpPr>
        <p:spPr>
          <a:xfrm>
            <a:off x="8685589" y="5792825"/>
            <a:ext cx="2619306" cy="2584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3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«Горячая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линия»</a:t>
            </a:r>
            <a:r>
              <a:rPr sz="1600" spc="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по вопросам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64" name="object 66"/>
          <p:cNvSpPr txBox="1"/>
          <p:nvPr/>
        </p:nvSpPr>
        <p:spPr>
          <a:xfrm>
            <a:off x="8873417" y="6015024"/>
            <a:ext cx="2245936" cy="47753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lnSpc>
                <a:spcPts val="1845"/>
              </a:lnSpc>
              <a:spcBef>
                <a:spcPts val="95"/>
              </a:spcBef>
            </a:pPr>
            <a:r>
              <a:rPr sz="1600" spc="-1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содержания</a:t>
            </a:r>
            <a:r>
              <a:rPr sz="1600" spc="-3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образования</a:t>
            </a:r>
            <a:endParaRPr sz="1600">
              <a:latin typeface="Arial Narrow" panose="020B0606020202030204" pitchFamily="34" charset="0"/>
              <a:cs typeface="Calibri"/>
            </a:endParaRPr>
          </a:p>
          <a:p>
            <a:pPr marL="52064">
              <a:lnSpc>
                <a:spcPts val="1845"/>
              </a:lnSpc>
            </a:pPr>
            <a:r>
              <a:rPr sz="1600" spc="-3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Телефон:</a:t>
            </a:r>
            <a:r>
              <a:rPr sz="1600" spc="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8</a:t>
            </a:r>
            <a:r>
              <a:rPr sz="1600" b="1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800</a:t>
            </a:r>
            <a:r>
              <a:rPr sz="1600" b="1" spc="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200</a:t>
            </a:r>
            <a:r>
              <a:rPr sz="1600" b="1" spc="10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 Narrow" panose="020B0606020202030204" pitchFamily="34" charset="0"/>
                <a:cs typeface="Calibri"/>
              </a:rPr>
              <a:t>91 25</a:t>
            </a:r>
            <a:endParaRPr sz="160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65" name="object 67"/>
          <p:cNvSpPr/>
          <p:nvPr/>
        </p:nvSpPr>
        <p:spPr>
          <a:xfrm>
            <a:off x="521939" y="1920747"/>
            <a:ext cx="2755192" cy="1102360"/>
          </a:xfrm>
          <a:custGeom>
            <a:avLst/>
            <a:gdLst/>
            <a:ahLst/>
            <a:cxnLst/>
            <a:rect l="l" t="t" r="r" b="b"/>
            <a:pathLst>
              <a:path w="2755265" h="1102360">
                <a:moveTo>
                  <a:pt x="0" y="0"/>
                </a:moveTo>
                <a:lnTo>
                  <a:pt x="2204008" y="0"/>
                </a:lnTo>
                <a:lnTo>
                  <a:pt x="2754934" y="550926"/>
                </a:lnTo>
                <a:lnTo>
                  <a:pt x="2204008" y="1101978"/>
                </a:lnTo>
                <a:lnTo>
                  <a:pt x="0" y="1101978"/>
                </a:lnTo>
                <a:lnTo>
                  <a:pt x="550989" y="550926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1F377B"/>
            </a:solidFill>
          </a:ln>
        </p:spPr>
        <p:txBody>
          <a:bodyPr wrap="square" lIns="0" tIns="0" rIns="0" bIns="0" rtlCol="0"/>
          <a:lstStyle/>
          <a:p>
            <a:endParaRPr sz="2000" b="1">
              <a:solidFill>
                <a:srgbClr val="16152E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object 68"/>
          <p:cNvSpPr txBox="1"/>
          <p:nvPr/>
        </p:nvSpPr>
        <p:spPr>
          <a:xfrm>
            <a:off x="1330322" y="2044141"/>
            <a:ext cx="1184879" cy="792683"/>
          </a:xfrm>
          <a:prstGeom prst="rect">
            <a:avLst/>
          </a:prstGeom>
        </p:spPr>
        <p:txBody>
          <a:bodyPr vert="horz" wrap="square" lIns="0" tIns="36191" rIns="0" bIns="0" rtlCol="0">
            <a:spAutoFit/>
          </a:bodyPr>
          <a:lstStyle/>
          <a:p>
            <a:pPr marL="45715" marR="5080" indent="-33652" algn="just">
              <a:lnSpc>
                <a:spcPct val="91400"/>
              </a:lnSpc>
              <a:spcBef>
                <a:spcPts val="285"/>
              </a:spcBef>
            </a:pPr>
            <a:r>
              <a:rPr b="1" spc="-10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О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бно</a:t>
            </a:r>
            <a:r>
              <a:rPr b="1" spc="-1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в</a:t>
            </a:r>
            <a:r>
              <a:rPr b="1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ле</a:t>
            </a:r>
            <a:r>
              <a:rPr b="1" spc="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н</a:t>
            </a:r>
            <a:r>
              <a:rPr b="1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ы  </a:t>
            </a:r>
            <a:r>
              <a:rPr b="1" spc="-1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ФГОС </a:t>
            </a:r>
            <a:r>
              <a:rPr b="1" spc="-10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НОО, </a:t>
            </a:r>
            <a:r>
              <a:rPr b="1" spc="-39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1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ФГОС</a:t>
            </a:r>
            <a:r>
              <a:rPr b="1" spc="-4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ООО</a:t>
            </a:r>
            <a:endParaRPr b="1">
              <a:solidFill>
                <a:srgbClr val="16152E"/>
              </a:solidFill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67" name="object 69"/>
          <p:cNvGrpSpPr/>
          <p:nvPr/>
        </p:nvGrpSpPr>
        <p:grpSpPr>
          <a:xfrm>
            <a:off x="2969596" y="1888998"/>
            <a:ext cx="2790752" cy="1165860"/>
            <a:chOff x="2969514" y="1888998"/>
            <a:chExt cx="2790825" cy="1165860"/>
          </a:xfrm>
        </p:grpSpPr>
        <p:sp>
          <p:nvSpPr>
            <p:cNvPr id="68" name="object 70"/>
            <p:cNvSpPr/>
            <p:nvPr/>
          </p:nvSpPr>
          <p:spPr>
            <a:xfrm>
              <a:off x="3001264" y="1920748"/>
              <a:ext cx="2727325" cy="1102360"/>
            </a:xfrm>
            <a:custGeom>
              <a:avLst/>
              <a:gdLst/>
              <a:ahLst/>
              <a:cxnLst/>
              <a:rect l="l" t="t" r="r" b="b"/>
              <a:pathLst>
                <a:path w="2727325" h="1102360">
                  <a:moveTo>
                    <a:pt x="2176145" y="0"/>
                  </a:moveTo>
                  <a:lnTo>
                    <a:pt x="0" y="0"/>
                  </a:lnTo>
                  <a:lnTo>
                    <a:pt x="551052" y="550926"/>
                  </a:lnTo>
                  <a:lnTo>
                    <a:pt x="0" y="1101978"/>
                  </a:lnTo>
                  <a:lnTo>
                    <a:pt x="2176145" y="1101978"/>
                  </a:lnTo>
                  <a:lnTo>
                    <a:pt x="2727198" y="550926"/>
                  </a:lnTo>
                  <a:lnTo>
                    <a:pt x="2176145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1F377B"/>
              </a:solidFill>
            </a:ln>
          </p:spPr>
          <p:txBody>
            <a:bodyPr wrap="square" lIns="0" tIns="0" rIns="0" bIns="0" rtlCol="0"/>
            <a:lstStyle/>
            <a:p>
              <a:endParaRPr sz="2000" b="1">
                <a:solidFill>
                  <a:srgbClr val="16152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object 71"/>
            <p:cNvSpPr/>
            <p:nvPr/>
          </p:nvSpPr>
          <p:spPr>
            <a:xfrm>
              <a:off x="3001264" y="1920748"/>
              <a:ext cx="2727325" cy="1102360"/>
            </a:xfrm>
            <a:custGeom>
              <a:avLst/>
              <a:gdLst/>
              <a:ahLst/>
              <a:cxnLst/>
              <a:rect l="l" t="t" r="r" b="b"/>
              <a:pathLst>
                <a:path w="2727325" h="1102360">
                  <a:moveTo>
                    <a:pt x="0" y="0"/>
                  </a:moveTo>
                  <a:lnTo>
                    <a:pt x="2176145" y="0"/>
                  </a:lnTo>
                  <a:lnTo>
                    <a:pt x="2727198" y="550926"/>
                  </a:lnTo>
                  <a:lnTo>
                    <a:pt x="2176145" y="1101978"/>
                  </a:lnTo>
                  <a:lnTo>
                    <a:pt x="0" y="1101978"/>
                  </a:lnTo>
                  <a:lnTo>
                    <a:pt x="551052" y="55092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1F377B"/>
              </a:solidFill>
            </a:ln>
          </p:spPr>
          <p:txBody>
            <a:bodyPr wrap="square" lIns="0" tIns="0" rIns="0" bIns="0" rtlCol="0"/>
            <a:lstStyle/>
            <a:p>
              <a:endParaRPr sz="2000" b="1">
                <a:solidFill>
                  <a:srgbClr val="16152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0" name="object 72"/>
          <p:cNvSpPr txBox="1"/>
          <p:nvPr/>
        </p:nvSpPr>
        <p:spPr>
          <a:xfrm>
            <a:off x="3775136" y="1951989"/>
            <a:ext cx="1224883" cy="961546"/>
          </a:xfrm>
          <a:prstGeom prst="rect">
            <a:avLst/>
          </a:prstGeom>
        </p:spPr>
        <p:txBody>
          <a:bodyPr vert="horz" wrap="square" lIns="0" tIns="63494" rIns="0" bIns="0" rtlCol="0">
            <a:spAutoFit/>
          </a:bodyPr>
          <a:lstStyle/>
          <a:p>
            <a:pPr marL="12698" marR="5080" indent="1905" algn="ctr">
              <a:lnSpc>
                <a:spcPct val="81300"/>
              </a:lnSpc>
              <a:spcBef>
                <a:spcPts val="500"/>
              </a:spcBef>
            </a:pP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Обновлены </a:t>
            </a:r>
            <a:r>
              <a:rPr b="1" spc="-39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10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П</a:t>
            </a:r>
            <a:r>
              <a:rPr b="1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ри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м</a:t>
            </a:r>
            <a:r>
              <a:rPr b="1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ер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н</a:t>
            </a:r>
            <a:r>
              <a:rPr b="1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ые  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ООП </a:t>
            </a:r>
            <a:r>
              <a:rPr b="1" spc="-1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НОО, </a:t>
            </a:r>
            <a:r>
              <a:rPr b="1" spc="-10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ООП</a:t>
            </a:r>
            <a:r>
              <a:rPr b="1" spc="-1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ООО</a:t>
            </a:r>
            <a:endParaRPr b="1">
              <a:solidFill>
                <a:srgbClr val="16152E"/>
              </a:solidFill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71" name="object 73"/>
          <p:cNvGrpSpPr/>
          <p:nvPr/>
        </p:nvGrpSpPr>
        <p:grpSpPr>
          <a:xfrm>
            <a:off x="5421138" y="1888998"/>
            <a:ext cx="3625755" cy="1165860"/>
            <a:chOff x="5421121" y="1888998"/>
            <a:chExt cx="3625850" cy="1165860"/>
          </a:xfrm>
        </p:grpSpPr>
        <p:sp>
          <p:nvSpPr>
            <p:cNvPr id="72" name="object 74"/>
            <p:cNvSpPr/>
            <p:nvPr/>
          </p:nvSpPr>
          <p:spPr>
            <a:xfrm>
              <a:off x="5452871" y="1920748"/>
              <a:ext cx="3562350" cy="1102360"/>
            </a:xfrm>
            <a:custGeom>
              <a:avLst/>
              <a:gdLst/>
              <a:ahLst/>
              <a:cxnLst/>
              <a:rect l="l" t="t" r="r" b="b"/>
              <a:pathLst>
                <a:path w="3562350" h="1102360">
                  <a:moveTo>
                    <a:pt x="3011043" y="0"/>
                  </a:moveTo>
                  <a:lnTo>
                    <a:pt x="0" y="0"/>
                  </a:lnTo>
                  <a:lnTo>
                    <a:pt x="551052" y="550926"/>
                  </a:lnTo>
                  <a:lnTo>
                    <a:pt x="0" y="1101978"/>
                  </a:lnTo>
                  <a:lnTo>
                    <a:pt x="3011043" y="1101978"/>
                  </a:lnTo>
                  <a:lnTo>
                    <a:pt x="3562096" y="550926"/>
                  </a:lnTo>
                  <a:lnTo>
                    <a:pt x="3011043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1F377B"/>
              </a:solidFill>
            </a:ln>
          </p:spPr>
          <p:txBody>
            <a:bodyPr wrap="square" lIns="0" tIns="0" rIns="0" bIns="0" rtlCol="0"/>
            <a:lstStyle/>
            <a:p>
              <a:endParaRPr sz="2000" b="1">
                <a:solidFill>
                  <a:srgbClr val="16152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3" name="object 75"/>
            <p:cNvSpPr/>
            <p:nvPr/>
          </p:nvSpPr>
          <p:spPr>
            <a:xfrm>
              <a:off x="5452871" y="1920748"/>
              <a:ext cx="3562350" cy="1102360"/>
            </a:xfrm>
            <a:custGeom>
              <a:avLst/>
              <a:gdLst/>
              <a:ahLst/>
              <a:cxnLst/>
              <a:rect l="l" t="t" r="r" b="b"/>
              <a:pathLst>
                <a:path w="3562350" h="1102360">
                  <a:moveTo>
                    <a:pt x="0" y="0"/>
                  </a:moveTo>
                  <a:lnTo>
                    <a:pt x="3011043" y="0"/>
                  </a:lnTo>
                  <a:lnTo>
                    <a:pt x="3562096" y="550926"/>
                  </a:lnTo>
                  <a:lnTo>
                    <a:pt x="3011043" y="1101978"/>
                  </a:lnTo>
                  <a:lnTo>
                    <a:pt x="0" y="1101978"/>
                  </a:lnTo>
                  <a:lnTo>
                    <a:pt x="551052" y="55092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1F377B"/>
              </a:solidFill>
            </a:ln>
          </p:spPr>
          <p:txBody>
            <a:bodyPr wrap="square" lIns="0" tIns="0" rIns="0" bIns="0" rtlCol="0"/>
            <a:lstStyle/>
            <a:p>
              <a:endParaRPr sz="2000" b="1">
                <a:solidFill>
                  <a:srgbClr val="16152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4" name="object 76"/>
          <p:cNvSpPr txBox="1"/>
          <p:nvPr/>
        </p:nvSpPr>
        <p:spPr>
          <a:xfrm>
            <a:off x="6153656" y="1951989"/>
            <a:ext cx="2208472" cy="961546"/>
          </a:xfrm>
          <a:prstGeom prst="rect">
            <a:avLst/>
          </a:prstGeom>
        </p:spPr>
        <p:txBody>
          <a:bodyPr vert="horz" wrap="square" lIns="0" tIns="63494" rIns="0" bIns="0" rtlCol="0">
            <a:spAutoFit/>
          </a:bodyPr>
          <a:lstStyle/>
          <a:p>
            <a:pPr marL="12698" marR="5080" indent="1270" algn="ctr">
              <a:lnSpc>
                <a:spcPct val="81300"/>
              </a:lnSpc>
              <a:spcBef>
                <a:spcPts val="500"/>
              </a:spcBef>
            </a:pP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Организована </a:t>
            </a:r>
            <a:r>
              <a:rPr b="1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10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методическая 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1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поддержка </a:t>
            </a:r>
            <a:r>
              <a:rPr b="1" spc="-10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педагогов </a:t>
            </a:r>
            <a:r>
              <a:rPr b="1" spc="-39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и</a:t>
            </a:r>
            <a:r>
              <a:rPr b="1" spc="-20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семей</a:t>
            </a:r>
            <a:r>
              <a:rPr b="1" spc="-2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с</a:t>
            </a:r>
            <a:r>
              <a:rPr b="1" spc="-1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детьми</a:t>
            </a:r>
            <a:endParaRPr b="1">
              <a:solidFill>
                <a:srgbClr val="16152E"/>
              </a:solidFill>
              <a:latin typeface="Arial Narrow" panose="020B0606020202030204" pitchFamily="34" charset="0"/>
              <a:cs typeface="Calibri"/>
            </a:endParaRPr>
          </a:p>
        </p:txBody>
      </p:sp>
      <p:grpSp>
        <p:nvGrpSpPr>
          <p:cNvPr id="75" name="object 77"/>
          <p:cNvGrpSpPr/>
          <p:nvPr/>
        </p:nvGrpSpPr>
        <p:grpSpPr>
          <a:xfrm>
            <a:off x="8726736" y="1908048"/>
            <a:ext cx="2780592" cy="1127760"/>
            <a:chOff x="8726805" y="1908048"/>
            <a:chExt cx="2780665" cy="1127760"/>
          </a:xfrm>
        </p:grpSpPr>
        <p:sp>
          <p:nvSpPr>
            <p:cNvPr id="76" name="object 78"/>
            <p:cNvSpPr/>
            <p:nvPr/>
          </p:nvSpPr>
          <p:spPr>
            <a:xfrm>
              <a:off x="8739505" y="1920748"/>
              <a:ext cx="2755265" cy="1102360"/>
            </a:xfrm>
            <a:custGeom>
              <a:avLst/>
              <a:gdLst/>
              <a:ahLst/>
              <a:cxnLst/>
              <a:rect l="l" t="t" r="r" b="b"/>
              <a:pathLst>
                <a:path w="2755265" h="1102360">
                  <a:moveTo>
                    <a:pt x="2203958" y="0"/>
                  </a:moveTo>
                  <a:lnTo>
                    <a:pt x="0" y="0"/>
                  </a:lnTo>
                  <a:lnTo>
                    <a:pt x="550926" y="550926"/>
                  </a:lnTo>
                  <a:lnTo>
                    <a:pt x="0" y="1101978"/>
                  </a:lnTo>
                  <a:lnTo>
                    <a:pt x="2203958" y="1101978"/>
                  </a:lnTo>
                  <a:lnTo>
                    <a:pt x="2754884" y="550926"/>
                  </a:lnTo>
                  <a:lnTo>
                    <a:pt x="2203958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2000" b="1">
                <a:solidFill>
                  <a:srgbClr val="16152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7" name="object 79"/>
            <p:cNvSpPr/>
            <p:nvPr/>
          </p:nvSpPr>
          <p:spPr>
            <a:xfrm>
              <a:off x="8739505" y="1920748"/>
              <a:ext cx="2755265" cy="1102360"/>
            </a:xfrm>
            <a:custGeom>
              <a:avLst/>
              <a:gdLst/>
              <a:ahLst/>
              <a:cxnLst/>
              <a:rect l="l" t="t" r="r" b="b"/>
              <a:pathLst>
                <a:path w="2755265" h="1102360">
                  <a:moveTo>
                    <a:pt x="0" y="0"/>
                  </a:moveTo>
                  <a:lnTo>
                    <a:pt x="2203958" y="0"/>
                  </a:lnTo>
                  <a:lnTo>
                    <a:pt x="2754884" y="550926"/>
                  </a:lnTo>
                  <a:lnTo>
                    <a:pt x="2203958" y="1101978"/>
                  </a:lnTo>
                  <a:lnTo>
                    <a:pt x="0" y="1101978"/>
                  </a:lnTo>
                  <a:lnTo>
                    <a:pt x="550926" y="55092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2000" b="1">
                <a:solidFill>
                  <a:srgbClr val="16152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8" name="object 80"/>
          <p:cNvSpPr txBox="1"/>
          <p:nvPr/>
        </p:nvSpPr>
        <p:spPr>
          <a:xfrm>
            <a:off x="9452776" y="1918842"/>
            <a:ext cx="1378549" cy="1059859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Обновлен</a:t>
            </a:r>
            <a:endParaRPr b="1" dirty="0">
              <a:solidFill>
                <a:srgbClr val="16152E"/>
              </a:solidFill>
              <a:latin typeface="Arial Narrow" panose="020B0606020202030204" pitchFamily="34" charset="0"/>
              <a:cs typeface="Calibri"/>
            </a:endParaRPr>
          </a:p>
          <a:p>
            <a:pPr algn="ctr">
              <a:lnSpc>
                <a:spcPts val="1975"/>
              </a:lnSpc>
            </a:pPr>
            <a:r>
              <a:rPr b="1" spc="-1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ФГОС</a:t>
            </a:r>
            <a:r>
              <a:rPr b="1" spc="-8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10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СОО</a:t>
            </a:r>
            <a:endParaRPr b="1" dirty="0">
              <a:solidFill>
                <a:srgbClr val="16152E"/>
              </a:solidFill>
              <a:latin typeface="Arial Narrow" panose="020B0606020202030204" pitchFamily="34" charset="0"/>
              <a:cs typeface="Calibri"/>
            </a:endParaRPr>
          </a:p>
          <a:p>
            <a:pPr marL="12698" marR="5080" algn="ctr">
              <a:lnSpc>
                <a:spcPts val="1980"/>
              </a:lnSpc>
              <a:spcBef>
                <a:spcPts val="125"/>
              </a:spcBef>
            </a:pPr>
            <a:r>
              <a:rPr b="1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и</a:t>
            </a:r>
            <a:r>
              <a:rPr b="1" spc="-70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программы </a:t>
            </a:r>
            <a:r>
              <a:rPr b="1" spc="-390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b="1" spc="-5" dirty="0">
                <a:solidFill>
                  <a:srgbClr val="16152E"/>
                </a:solidFill>
                <a:latin typeface="Arial Narrow" panose="020B0606020202030204" pitchFamily="34" charset="0"/>
                <a:cs typeface="Calibri"/>
              </a:rPr>
              <a:t>СОО</a:t>
            </a:r>
            <a:endParaRPr b="1" dirty="0">
              <a:solidFill>
                <a:srgbClr val="16152E"/>
              </a:solidFill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79" name="object 8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9553" y="1461515"/>
            <a:ext cx="609583" cy="76200"/>
          </a:xfrm>
          <a:prstGeom prst="rect">
            <a:avLst/>
          </a:prstGeom>
        </p:spPr>
      </p:pic>
      <p:pic>
        <p:nvPicPr>
          <p:cNvPr id="80" name="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7729" y="1461515"/>
            <a:ext cx="609584" cy="76200"/>
          </a:xfrm>
          <a:prstGeom prst="rect">
            <a:avLst/>
          </a:prstGeom>
        </p:spPr>
      </p:pic>
      <p:pic>
        <p:nvPicPr>
          <p:cNvPr id="81" name="object 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5907" y="1461515"/>
            <a:ext cx="609584" cy="76200"/>
          </a:xfrm>
          <a:prstGeom prst="rect">
            <a:avLst/>
          </a:prstGeom>
        </p:spPr>
      </p:pic>
      <p:pic>
        <p:nvPicPr>
          <p:cNvPr id="82" name="object 8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74086" y="1461515"/>
            <a:ext cx="609584" cy="76200"/>
          </a:xfrm>
          <a:prstGeom prst="rect">
            <a:avLst/>
          </a:prstGeom>
        </p:spPr>
      </p:pic>
      <p:pic>
        <p:nvPicPr>
          <p:cNvPr id="83" name="object 8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2264" y="1461515"/>
            <a:ext cx="609584" cy="76200"/>
          </a:xfrm>
          <a:prstGeom prst="rect">
            <a:avLst/>
          </a:prstGeom>
        </p:spPr>
      </p:pic>
      <p:pic>
        <p:nvPicPr>
          <p:cNvPr id="84" name="object 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50442" y="1461515"/>
            <a:ext cx="609584" cy="76200"/>
          </a:xfrm>
          <a:prstGeom prst="rect">
            <a:avLst/>
          </a:prstGeom>
        </p:spPr>
      </p:pic>
      <p:pic>
        <p:nvPicPr>
          <p:cNvPr id="85" name="object 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88619" y="1461515"/>
            <a:ext cx="609584" cy="76200"/>
          </a:xfrm>
          <a:prstGeom prst="rect">
            <a:avLst/>
          </a:prstGeom>
        </p:spPr>
      </p:pic>
      <p:pic>
        <p:nvPicPr>
          <p:cNvPr id="86" name="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26797" y="1461515"/>
            <a:ext cx="609584" cy="76200"/>
          </a:xfrm>
          <a:prstGeom prst="rect">
            <a:avLst/>
          </a:prstGeom>
        </p:spPr>
      </p:pic>
      <p:pic>
        <p:nvPicPr>
          <p:cNvPr id="87" name="object 8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64975" y="1461515"/>
            <a:ext cx="609584" cy="76200"/>
          </a:xfrm>
          <a:prstGeom prst="rect">
            <a:avLst/>
          </a:prstGeom>
        </p:spPr>
      </p:pic>
      <p:pic>
        <p:nvPicPr>
          <p:cNvPr id="88" name="object 9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03153" y="1461515"/>
            <a:ext cx="609584" cy="76200"/>
          </a:xfrm>
          <a:prstGeom prst="rect">
            <a:avLst/>
          </a:prstGeom>
        </p:spPr>
      </p:pic>
      <p:pic>
        <p:nvPicPr>
          <p:cNvPr id="89" name="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941331" y="1461515"/>
            <a:ext cx="609584" cy="76200"/>
          </a:xfrm>
          <a:prstGeom prst="rect">
            <a:avLst/>
          </a:prstGeom>
        </p:spPr>
      </p:pic>
      <p:sp>
        <p:nvSpPr>
          <p:cNvPr id="90" name="object 2"/>
          <p:cNvSpPr txBox="1">
            <a:spLocks/>
          </p:cNvSpPr>
          <p:nvPr/>
        </p:nvSpPr>
        <p:spPr>
          <a:xfrm>
            <a:off x="1864344" y="140956"/>
            <a:ext cx="8657489" cy="751486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>
            <a:lvl1pPr algn="ctr" defTabSz="1240548" rtl="0" eaLnBrk="1" latinLnBrk="0" hangingPunct="1">
              <a:spcBef>
                <a:spcPct val="0"/>
              </a:spcBef>
              <a:buNone/>
              <a:defRPr sz="596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8" algn="l">
              <a:spcBef>
                <a:spcPts val="100"/>
              </a:spcBef>
            </a:pPr>
            <a:r>
              <a:rPr lang="ru-RU" sz="2400" b="1" dirty="0">
                <a:solidFill>
                  <a:srgbClr val="1F377B"/>
                </a:solidFill>
                <a:ea typeface="Verdana" pitchFamily="34" charset="0"/>
                <a:cs typeface="Verdana" pitchFamily="34" charset="0"/>
              </a:rPr>
              <a:t>ОБНОВЛЕНИЕ СОДЕРЖАНИЯ ОБЩЕГО ОБРАЗОВАНИЯ</a:t>
            </a:r>
          </a:p>
          <a:p>
            <a:pPr marL="12698" algn="l"/>
            <a:r>
              <a:rPr lang="ru-RU" sz="2400" b="1" dirty="0">
                <a:solidFill>
                  <a:srgbClr val="1F377B"/>
                </a:solidFill>
                <a:ea typeface="Verdana" pitchFamily="34" charset="0"/>
                <a:cs typeface="Verdana" pitchFamily="34" charset="0"/>
              </a:rPr>
              <a:t>КАК ИНСТРУМЕНТ ПОВЫШЕНИЯ КАЧЕСТВА ОБРАЗОВАНИЯ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169" y="2852890"/>
            <a:ext cx="5121275" cy="3528695"/>
          </a:xfrm>
          <a:custGeom>
            <a:avLst/>
            <a:gdLst/>
            <a:ahLst/>
            <a:cxnLst/>
            <a:rect l="l" t="t" r="r" b="b"/>
            <a:pathLst>
              <a:path w="5121275" h="3528695">
                <a:moveTo>
                  <a:pt x="0" y="3528441"/>
                </a:moveTo>
                <a:lnTo>
                  <a:pt x="5120767" y="3528441"/>
                </a:lnTo>
                <a:lnTo>
                  <a:pt x="5120767" y="0"/>
                </a:lnTo>
                <a:lnTo>
                  <a:pt x="0" y="0"/>
                </a:lnTo>
                <a:lnTo>
                  <a:pt x="0" y="3528441"/>
                </a:lnTo>
                <a:close/>
              </a:path>
            </a:pathLst>
          </a:custGeom>
          <a:ln w="508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9478" y="353521"/>
            <a:ext cx="7424420" cy="677619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400" b="1" spc="-10" dirty="0">
                <a:solidFill>
                  <a:schemeClr val="accent1">
                    <a:lumMod val="50000"/>
                  </a:schemeClr>
                </a:solidFill>
              </a:rPr>
              <a:t>ЦЕЛЕВАЯ</a:t>
            </a:r>
            <a:r>
              <a:rPr sz="2400" b="1" spc="-4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400" b="1" spc="-15" dirty="0">
                <a:solidFill>
                  <a:schemeClr val="accent1">
                    <a:lumMod val="50000"/>
                  </a:schemeClr>
                </a:solidFill>
              </a:rPr>
              <a:t>МОДЕЛЬ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</a:rPr>
              <a:t>ВНЕДРЕНИЯ</a:t>
            </a:r>
          </a:p>
          <a:p>
            <a:pPr marL="12698"/>
            <a:r>
              <a:rPr sz="2400" b="1" spc="-10" dirty="0">
                <a:solidFill>
                  <a:schemeClr val="accent1">
                    <a:lumMod val="50000"/>
                  </a:schemeClr>
                </a:solidFill>
              </a:rPr>
              <a:t>ОБНОВЛЕННОГО</a:t>
            </a:r>
            <a:r>
              <a:rPr sz="2400" b="1" spc="1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400" b="1" spc="-15" dirty="0">
                <a:solidFill>
                  <a:schemeClr val="accent1">
                    <a:lumMod val="50000"/>
                  </a:schemeClr>
                </a:solidFill>
              </a:rPr>
              <a:t>СОДЕРЖАНИЯ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</a:rPr>
              <a:t>ОБЩЕГО</a:t>
            </a:r>
            <a:r>
              <a:rPr sz="2400" b="1" spc="1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400" b="1" spc="-20" dirty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</a:p>
        </p:txBody>
      </p:sp>
      <p:sp>
        <p:nvSpPr>
          <p:cNvPr id="4" name="object 4"/>
          <p:cNvSpPr/>
          <p:nvPr/>
        </p:nvSpPr>
        <p:spPr>
          <a:xfrm>
            <a:off x="1" y="1196721"/>
            <a:ext cx="5304155" cy="0"/>
          </a:xfrm>
          <a:custGeom>
            <a:avLst/>
            <a:gdLst/>
            <a:ahLst/>
            <a:cxnLst/>
            <a:rect l="l" t="t" r="r" b="b"/>
            <a:pathLst>
              <a:path w="5304155">
                <a:moveTo>
                  <a:pt x="0" y="0"/>
                </a:moveTo>
                <a:lnTo>
                  <a:pt x="5303901" y="0"/>
                </a:lnTo>
              </a:path>
            </a:pathLst>
          </a:custGeom>
          <a:ln w="15875">
            <a:solidFill>
              <a:srgbClr val="396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1665" y="1357376"/>
            <a:ext cx="11549380" cy="360680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2022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г.:</a:t>
            </a:r>
            <a:r>
              <a:rPr sz="2200" b="1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внедрение</a:t>
            </a:r>
            <a:r>
              <a:rPr sz="2200" b="1" spc="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обновленных</a:t>
            </a:r>
            <a:r>
              <a:rPr sz="2200" b="1" spc="6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образовательных</a:t>
            </a:r>
            <a:r>
              <a:rPr sz="2200" b="1" spc="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программ</a:t>
            </a:r>
            <a:r>
              <a:rPr sz="2200" b="1" spc="4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200" b="1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1-9</a:t>
            </a:r>
            <a:r>
              <a:rPr sz="2200" b="1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классах</a:t>
            </a:r>
            <a:r>
              <a:rPr sz="2200" b="1" spc="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40,3</a:t>
            </a:r>
            <a:r>
              <a:rPr sz="2200" b="1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тыс</a:t>
            </a:r>
            <a:r>
              <a:rPr sz="22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r>
              <a:rPr sz="2200" spc="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(100%)</a:t>
            </a:r>
            <a:r>
              <a:rPr sz="22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ОО</a:t>
            </a:r>
            <a:endParaRPr sz="22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9701" y="1875790"/>
            <a:ext cx="3512820" cy="2997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2021/22</a:t>
            </a:r>
            <a:r>
              <a:rPr spc="-15" dirty="0">
                <a:latin typeface="Calibri"/>
                <a:cs typeface="Calibri"/>
              </a:rPr>
              <a:t> уч.г.: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апробация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4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000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ОО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9701" y="2302509"/>
            <a:ext cx="3872865" cy="2997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2022/23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уч.г.: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внедрение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40,3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тыс.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ОО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260" y="2871343"/>
            <a:ext cx="4493260" cy="5740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ПРОФЕССИОНАЛЬНОЕ</a:t>
            </a:r>
            <a:r>
              <a:rPr b="1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РАЗВИТИЕ</a:t>
            </a:r>
            <a:r>
              <a:rPr b="1" spc="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ПЕДАГОГОВ</a:t>
            </a:r>
            <a:endParaRPr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59049"/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(плановый</a:t>
            </a:r>
            <a:r>
              <a:rPr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охват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2022/23</a:t>
            </a:r>
            <a:r>
              <a:rPr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уч.г.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&gt; 1</a:t>
            </a:r>
            <a:r>
              <a:rPr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млн</a:t>
            </a:r>
            <a:r>
              <a:rPr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чел.)</a:t>
            </a:r>
            <a:endParaRPr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961" y="1878077"/>
            <a:ext cx="7256780" cy="758825"/>
          </a:xfrm>
          <a:custGeom>
            <a:avLst/>
            <a:gdLst/>
            <a:ahLst/>
            <a:cxnLst/>
            <a:rect l="l" t="t" r="r" b="b"/>
            <a:pathLst>
              <a:path w="7256780" h="758825">
                <a:moveTo>
                  <a:pt x="0" y="0"/>
                </a:moveTo>
                <a:lnTo>
                  <a:pt x="6876694" y="0"/>
                </a:lnTo>
                <a:lnTo>
                  <a:pt x="7256170" y="379349"/>
                </a:lnTo>
                <a:lnTo>
                  <a:pt x="6876694" y="758825"/>
                </a:lnTo>
                <a:lnTo>
                  <a:pt x="0" y="758825"/>
                </a:lnTo>
                <a:lnTo>
                  <a:pt x="0" y="0"/>
                </a:lnTo>
                <a:close/>
              </a:path>
            </a:pathLst>
          </a:custGeom>
          <a:ln w="47625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2087" y="2069720"/>
            <a:ext cx="5156200" cy="289821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Примерные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основные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образовательные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программы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13066" y="2997581"/>
            <a:ext cx="3626485" cy="1036955"/>
          </a:xfrm>
          <a:custGeom>
            <a:avLst/>
            <a:gdLst/>
            <a:ahLst/>
            <a:cxnLst/>
            <a:rect l="l" t="t" r="r" b="b"/>
            <a:pathLst>
              <a:path w="3626484" h="1036954">
                <a:moveTo>
                  <a:pt x="0" y="103632"/>
                </a:moveTo>
                <a:lnTo>
                  <a:pt x="8137" y="63329"/>
                </a:lnTo>
                <a:lnTo>
                  <a:pt x="30337" y="30384"/>
                </a:lnTo>
                <a:lnTo>
                  <a:pt x="63275" y="8155"/>
                </a:lnTo>
                <a:lnTo>
                  <a:pt x="103631" y="0"/>
                </a:lnTo>
                <a:lnTo>
                  <a:pt x="3522599" y="0"/>
                </a:lnTo>
                <a:lnTo>
                  <a:pt x="3562955" y="8155"/>
                </a:lnTo>
                <a:lnTo>
                  <a:pt x="3595893" y="30384"/>
                </a:lnTo>
                <a:lnTo>
                  <a:pt x="3618093" y="63329"/>
                </a:lnTo>
                <a:lnTo>
                  <a:pt x="3626230" y="103632"/>
                </a:lnTo>
                <a:lnTo>
                  <a:pt x="3626230" y="932688"/>
                </a:lnTo>
                <a:lnTo>
                  <a:pt x="3618093" y="973064"/>
                </a:lnTo>
                <a:lnTo>
                  <a:pt x="3595893" y="1006046"/>
                </a:lnTo>
                <a:lnTo>
                  <a:pt x="3562955" y="1028289"/>
                </a:lnTo>
                <a:lnTo>
                  <a:pt x="3522599" y="1036447"/>
                </a:lnTo>
                <a:lnTo>
                  <a:pt x="103631" y="1036447"/>
                </a:lnTo>
                <a:lnTo>
                  <a:pt x="63275" y="1028289"/>
                </a:lnTo>
                <a:lnTo>
                  <a:pt x="30337" y="1006046"/>
                </a:lnTo>
                <a:lnTo>
                  <a:pt x="8137" y="973064"/>
                </a:lnTo>
                <a:lnTo>
                  <a:pt x="0" y="932688"/>
                </a:lnTo>
                <a:lnTo>
                  <a:pt x="0" y="103632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98232" y="3116961"/>
            <a:ext cx="3268979" cy="727075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R="3810" algn="ctr">
              <a:lnSpc>
                <a:spcPts val="2759"/>
              </a:lnSpc>
              <a:spcBef>
                <a:spcPts val="100"/>
              </a:spcBef>
            </a:pPr>
            <a:r>
              <a:rPr sz="2400" spc="-10" dirty="0">
                <a:solidFill>
                  <a:srgbClr val="5F497A"/>
                </a:solidFill>
                <a:latin typeface="Calibri"/>
                <a:cs typeface="Calibri"/>
              </a:rPr>
              <a:t>Федеральное</a:t>
            </a:r>
            <a:r>
              <a:rPr sz="2400" spc="-5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497A"/>
                </a:solidFill>
                <a:latin typeface="Calibri"/>
                <a:cs typeface="Calibri"/>
              </a:rPr>
              <a:t>УМО</a:t>
            </a:r>
            <a:endParaRPr sz="2400">
              <a:latin typeface="Calibri"/>
              <a:cs typeface="Calibri"/>
            </a:endParaRPr>
          </a:p>
          <a:p>
            <a:pPr marR="5080" algn="ctr">
              <a:lnSpc>
                <a:spcPts val="2759"/>
              </a:lnSpc>
            </a:pPr>
            <a:r>
              <a:rPr sz="2400" dirty="0">
                <a:solidFill>
                  <a:srgbClr val="5F497A"/>
                </a:solidFill>
                <a:latin typeface="Calibri"/>
                <a:cs typeface="Calibri"/>
              </a:rPr>
              <a:t>по</a:t>
            </a:r>
            <a:r>
              <a:rPr sz="2400" spc="-4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F497A"/>
                </a:solidFill>
                <a:latin typeface="Calibri"/>
                <a:cs typeface="Calibri"/>
              </a:rPr>
              <a:t>общему</a:t>
            </a:r>
            <a:r>
              <a:rPr sz="2400" spc="-4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497A"/>
                </a:solidFill>
                <a:latin typeface="Calibri"/>
                <a:cs typeface="Calibri"/>
              </a:rPr>
              <a:t>образованию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13066" y="4098925"/>
            <a:ext cx="1144905" cy="1036319"/>
          </a:xfrm>
          <a:custGeom>
            <a:avLst/>
            <a:gdLst/>
            <a:ahLst/>
            <a:cxnLst/>
            <a:rect l="l" t="t" r="r" b="b"/>
            <a:pathLst>
              <a:path w="1144904" h="1036320">
                <a:moveTo>
                  <a:pt x="0" y="103631"/>
                </a:moveTo>
                <a:lnTo>
                  <a:pt x="8137" y="63329"/>
                </a:lnTo>
                <a:lnTo>
                  <a:pt x="30337" y="30384"/>
                </a:lnTo>
                <a:lnTo>
                  <a:pt x="63275" y="8155"/>
                </a:lnTo>
                <a:lnTo>
                  <a:pt x="103631" y="0"/>
                </a:lnTo>
                <a:lnTo>
                  <a:pt x="1041018" y="0"/>
                </a:lnTo>
                <a:lnTo>
                  <a:pt x="1081375" y="8155"/>
                </a:lnTo>
                <a:lnTo>
                  <a:pt x="1114313" y="30384"/>
                </a:lnTo>
                <a:lnTo>
                  <a:pt x="1136513" y="63329"/>
                </a:lnTo>
                <a:lnTo>
                  <a:pt x="1144651" y="103631"/>
                </a:lnTo>
                <a:lnTo>
                  <a:pt x="1144651" y="932688"/>
                </a:lnTo>
                <a:lnTo>
                  <a:pt x="1136513" y="973044"/>
                </a:lnTo>
                <a:lnTo>
                  <a:pt x="1114313" y="1005982"/>
                </a:lnTo>
                <a:lnTo>
                  <a:pt x="1081375" y="1028182"/>
                </a:lnTo>
                <a:lnTo>
                  <a:pt x="1041018" y="1036319"/>
                </a:lnTo>
                <a:lnTo>
                  <a:pt x="103631" y="1036319"/>
                </a:lnTo>
                <a:lnTo>
                  <a:pt x="63275" y="1028182"/>
                </a:lnTo>
                <a:lnTo>
                  <a:pt x="30337" y="1005982"/>
                </a:lnTo>
                <a:lnTo>
                  <a:pt x="8137" y="973044"/>
                </a:lnTo>
                <a:lnTo>
                  <a:pt x="0" y="932688"/>
                </a:lnTo>
                <a:lnTo>
                  <a:pt x="0" y="10363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87207" y="4441697"/>
            <a:ext cx="410209" cy="2997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b="1" spc="-95" dirty="0">
                <a:solidFill>
                  <a:srgbClr val="30859C"/>
                </a:solidFill>
                <a:latin typeface="Calibri"/>
                <a:cs typeface="Calibri"/>
              </a:rPr>
              <a:t>Р</a:t>
            </a:r>
            <a:r>
              <a:rPr b="1" spc="-50" dirty="0">
                <a:solidFill>
                  <a:srgbClr val="30859C"/>
                </a:solidFill>
                <a:latin typeface="Calibri"/>
                <a:cs typeface="Calibri"/>
              </a:rPr>
              <a:t>А</a:t>
            </a:r>
            <a:r>
              <a:rPr b="1" dirty="0">
                <a:solidFill>
                  <a:srgbClr val="30859C"/>
                </a:solidFill>
                <a:latin typeface="Calibri"/>
                <a:cs typeface="Calibri"/>
              </a:rPr>
              <a:t>О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13066" y="5200270"/>
            <a:ext cx="1144905" cy="1036955"/>
          </a:xfrm>
          <a:custGeom>
            <a:avLst/>
            <a:gdLst/>
            <a:ahLst/>
            <a:cxnLst/>
            <a:rect l="l" t="t" r="r" b="b"/>
            <a:pathLst>
              <a:path w="1144904" h="1036954">
                <a:moveTo>
                  <a:pt x="0" y="103631"/>
                </a:moveTo>
                <a:lnTo>
                  <a:pt x="8137" y="63329"/>
                </a:lnTo>
                <a:lnTo>
                  <a:pt x="30337" y="30384"/>
                </a:lnTo>
                <a:lnTo>
                  <a:pt x="63275" y="8155"/>
                </a:lnTo>
                <a:lnTo>
                  <a:pt x="103631" y="0"/>
                </a:lnTo>
                <a:lnTo>
                  <a:pt x="1041018" y="0"/>
                </a:lnTo>
                <a:lnTo>
                  <a:pt x="1081375" y="8155"/>
                </a:lnTo>
                <a:lnTo>
                  <a:pt x="1114313" y="30384"/>
                </a:lnTo>
                <a:lnTo>
                  <a:pt x="1136513" y="63329"/>
                </a:lnTo>
                <a:lnTo>
                  <a:pt x="1144651" y="103631"/>
                </a:lnTo>
                <a:lnTo>
                  <a:pt x="1144651" y="932738"/>
                </a:lnTo>
                <a:lnTo>
                  <a:pt x="1136513" y="973078"/>
                </a:lnTo>
                <a:lnTo>
                  <a:pt x="1114313" y="1006019"/>
                </a:lnTo>
                <a:lnTo>
                  <a:pt x="1081375" y="1028227"/>
                </a:lnTo>
                <a:lnTo>
                  <a:pt x="1041018" y="1036370"/>
                </a:lnTo>
                <a:lnTo>
                  <a:pt x="103631" y="1036370"/>
                </a:lnTo>
                <a:lnTo>
                  <a:pt x="63275" y="1028227"/>
                </a:lnTo>
                <a:lnTo>
                  <a:pt x="30337" y="1006019"/>
                </a:lnTo>
                <a:lnTo>
                  <a:pt x="8137" y="973078"/>
                </a:lnTo>
                <a:lnTo>
                  <a:pt x="0" y="932738"/>
                </a:lnTo>
                <a:lnTo>
                  <a:pt x="0" y="10363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73491" y="5543194"/>
            <a:ext cx="439420" cy="2997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ИРО</a:t>
            </a:r>
            <a:endParaRPr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53856" y="4098925"/>
            <a:ext cx="1144905" cy="1036319"/>
          </a:xfrm>
          <a:custGeom>
            <a:avLst/>
            <a:gdLst/>
            <a:ahLst/>
            <a:cxnLst/>
            <a:rect l="l" t="t" r="r" b="b"/>
            <a:pathLst>
              <a:path w="1144904" h="1036320">
                <a:moveTo>
                  <a:pt x="0" y="103631"/>
                </a:moveTo>
                <a:lnTo>
                  <a:pt x="8137" y="63329"/>
                </a:lnTo>
                <a:lnTo>
                  <a:pt x="30337" y="30384"/>
                </a:lnTo>
                <a:lnTo>
                  <a:pt x="63275" y="8155"/>
                </a:lnTo>
                <a:lnTo>
                  <a:pt x="103631" y="0"/>
                </a:lnTo>
                <a:lnTo>
                  <a:pt x="1041019" y="0"/>
                </a:lnTo>
                <a:lnTo>
                  <a:pt x="1081375" y="8155"/>
                </a:lnTo>
                <a:lnTo>
                  <a:pt x="1114313" y="30384"/>
                </a:lnTo>
                <a:lnTo>
                  <a:pt x="1136513" y="63329"/>
                </a:lnTo>
                <a:lnTo>
                  <a:pt x="1144651" y="103631"/>
                </a:lnTo>
                <a:lnTo>
                  <a:pt x="1144651" y="932688"/>
                </a:lnTo>
                <a:lnTo>
                  <a:pt x="1136513" y="973044"/>
                </a:lnTo>
                <a:lnTo>
                  <a:pt x="1114313" y="1005982"/>
                </a:lnTo>
                <a:lnTo>
                  <a:pt x="1081375" y="1028182"/>
                </a:lnTo>
                <a:lnTo>
                  <a:pt x="1041019" y="1036319"/>
                </a:lnTo>
                <a:lnTo>
                  <a:pt x="103631" y="1036319"/>
                </a:lnTo>
                <a:lnTo>
                  <a:pt x="63275" y="1028182"/>
                </a:lnTo>
                <a:lnTo>
                  <a:pt x="30337" y="1005982"/>
                </a:lnTo>
                <a:lnTo>
                  <a:pt x="8137" y="973044"/>
                </a:lnTo>
                <a:lnTo>
                  <a:pt x="0" y="932688"/>
                </a:lnTo>
                <a:lnTo>
                  <a:pt x="0" y="10363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343898" y="4420615"/>
            <a:ext cx="978535" cy="36068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>
              <a:lnSpc>
                <a:spcPts val="1260"/>
              </a:lnSpc>
              <a:spcBef>
                <a:spcPts val="100"/>
              </a:spcBef>
            </a:pPr>
            <a:r>
              <a:rPr sz="1100" b="1" spc="-5" dirty="0">
                <a:solidFill>
                  <a:srgbClr val="30859C"/>
                </a:solidFill>
                <a:latin typeface="Calibri"/>
                <a:cs typeface="Calibri"/>
              </a:rPr>
              <a:t>педагогические</a:t>
            </a:r>
            <a:endParaRPr sz="1100">
              <a:latin typeface="Calibri"/>
              <a:cs typeface="Calibri"/>
            </a:endParaRPr>
          </a:p>
          <a:p>
            <a:pPr marL="19683">
              <a:lnSpc>
                <a:spcPts val="1380"/>
              </a:lnSpc>
            </a:pPr>
            <a:r>
              <a:rPr sz="1200" b="1" spc="-5" dirty="0">
                <a:solidFill>
                  <a:srgbClr val="30859C"/>
                </a:solidFill>
                <a:latin typeface="Calibri"/>
                <a:cs typeface="Calibri"/>
              </a:rPr>
              <a:t>университеты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53856" y="5200270"/>
            <a:ext cx="1144905" cy="1036955"/>
          </a:xfrm>
          <a:custGeom>
            <a:avLst/>
            <a:gdLst/>
            <a:ahLst/>
            <a:cxnLst/>
            <a:rect l="l" t="t" r="r" b="b"/>
            <a:pathLst>
              <a:path w="1144904" h="1036954">
                <a:moveTo>
                  <a:pt x="0" y="103631"/>
                </a:moveTo>
                <a:lnTo>
                  <a:pt x="8137" y="63329"/>
                </a:lnTo>
                <a:lnTo>
                  <a:pt x="30337" y="30384"/>
                </a:lnTo>
                <a:lnTo>
                  <a:pt x="63275" y="8155"/>
                </a:lnTo>
                <a:lnTo>
                  <a:pt x="103631" y="0"/>
                </a:lnTo>
                <a:lnTo>
                  <a:pt x="1041019" y="0"/>
                </a:lnTo>
                <a:lnTo>
                  <a:pt x="1081375" y="8155"/>
                </a:lnTo>
                <a:lnTo>
                  <a:pt x="1114313" y="30384"/>
                </a:lnTo>
                <a:lnTo>
                  <a:pt x="1136513" y="63329"/>
                </a:lnTo>
                <a:lnTo>
                  <a:pt x="1144651" y="103631"/>
                </a:lnTo>
                <a:lnTo>
                  <a:pt x="1144651" y="932738"/>
                </a:lnTo>
                <a:lnTo>
                  <a:pt x="1136513" y="973078"/>
                </a:lnTo>
                <a:lnTo>
                  <a:pt x="1114313" y="1006019"/>
                </a:lnTo>
                <a:lnTo>
                  <a:pt x="1081375" y="1028227"/>
                </a:lnTo>
                <a:lnTo>
                  <a:pt x="1041019" y="1036370"/>
                </a:lnTo>
                <a:lnTo>
                  <a:pt x="103631" y="1036370"/>
                </a:lnTo>
                <a:lnTo>
                  <a:pt x="63275" y="1028227"/>
                </a:lnTo>
                <a:lnTo>
                  <a:pt x="30337" y="1006019"/>
                </a:lnTo>
                <a:lnTo>
                  <a:pt x="8137" y="973078"/>
                </a:lnTo>
                <a:lnTo>
                  <a:pt x="0" y="932738"/>
                </a:lnTo>
                <a:lnTo>
                  <a:pt x="0" y="10363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616186" y="5543194"/>
            <a:ext cx="434975" cy="2997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ИПК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94645" y="4098925"/>
            <a:ext cx="1144905" cy="1036319"/>
          </a:xfrm>
          <a:custGeom>
            <a:avLst/>
            <a:gdLst/>
            <a:ahLst/>
            <a:cxnLst/>
            <a:rect l="l" t="t" r="r" b="b"/>
            <a:pathLst>
              <a:path w="1144904" h="1036320">
                <a:moveTo>
                  <a:pt x="0" y="103631"/>
                </a:moveTo>
                <a:lnTo>
                  <a:pt x="8137" y="63329"/>
                </a:lnTo>
                <a:lnTo>
                  <a:pt x="30337" y="30384"/>
                </a:lnTo>
                <a:lnTo>
                  <a:pt x="63275" y="8155"/>
                </a:lnTo>
                <a:lnTo>
                  <a:pt x="103631" y="0"/>
                </a:lnTo>
                <a:lnTo>
                  <a:pt x="1041019" y="0"/>
                </a:lnTo>
                <a:lnTo>
                  <a:pt x="1081375" y="8155"/>
                </a:lnTo>
                <a:lnTo>
                  <a:pt x="1114313" y="30384"/>
                </a:lnTo>
                <a:lnTo>
                  <a:pt x="1136513" y="63329"/>
                </a:lnTo>
                <a:lnTo>
                  <a:pt x="1144651" y="103631"/>
                </a:lnTo>
                <a:lnTo>
                  <a:pt x="1144651" y="932688"/>
                </a:lnTo>
                <a:lnTo>
                  <a:pt x="1136513" y="973044"/>
                </a:lnTo>
                <a:lnTo>
                  <a:pt x="1114313" y="1005982"/>
                </a:lnTo>
                <a:lnTo>
                  <a:pt x="1081375" y="1028182"/>
                </a:lnTo>
                <a:lnTo>
                  <a:pt x="1041019" y="1036319"/>
                </a:lnTo>
                <a:lnTo>
                  <a:pt x="103631" y="1036319"/>
                </a:lnTo>
                <a:lnTo>
                  <a:pt x="63275" y="1028182"/>
                </a:lnTo>
                <a:lnTo>
                  <a:pt x="30337" y="1005982"/>
                </a:lnTo>
                <a:lnTo>
                  <a:pt x="8137" y="973044"/>
                </a:lnTo>
                <a:lnTo>
                  <a:pt x="0" y="932688"/>
                </a:lnTo>
                <a:lnTo>
                  <a:pt x="0" y="10363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605516" y="4386452"/>
            <a:ext cx="935990" cy="42164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R="3175" algn="ctr">
              <a:lnSpc>
                <a:spcPts val="1614"/>
              </a:lnSpc>
              <a:spcBef>
                <a:spcPts val="100"/>
              </a:spcBef>
            </a:pPr>
            <a:r>
              <a:rPr sz="1400" b="1" spc="-5" dirty="0">
                <a:solidFill>
                  <a:srgbClr val="30859C"/>
                </a:solidFill>
                <a:latin typeface="Calibri"/>
                <a:cs typeface="Calibri"/>
              </a:rPr>
              <a:t>научные</a:t>
            </a:r>
            <a:endParaRPr sz="1400">
              <a:latin typeface="Calibri"/>
              <a:cs typeface="Calibri"/>
            </a:endParaRPr>
          </a:p>
          <a:p>
            <a:pPr marR="5080" algn="ctr">
              <a:lnSpc>
                <a:spcPts val="1495"/>
              </a:lnSpc>
            </a:pPr>
            <a:r>
              <a:rPr sz="1300" b="1" spc="-5" dirty="0">
                <a:solidFill>
                  <a:srgbClr val="30859C"/>
                </a:solidFill>
                <a:latin typeface="Calibri"/>
                <a:cs typeface="Calibri"/>
              </a:rPr>
              <a:t>ор</a:t>
            </a:r>
            <a:r>
              <a:rPr sz="1300" b="1" spc="-10" dirty="0">
                <a:solidFill>
                  <a:srgbClr val="30859C"/>
                </a:solidFill>
                <a:latin typeface="Calibri"/>
                <a:cs typeface="Calibri"/>
              </a:rPr>
              <a:t>ганиз</a:t>
            </a:r>
            <a:r>
              <a:rPr sz="1300" b="1" spc="-15" dirty="0">
                <a:solidFill>
                  <a:srgbClr val="30859C"/>
                </a:solidFill>
                <a:latin typeface="Calibri"/>
                <a:cs typeface="Calibri"/>
              </a:rPr>
              <a:t>а</a:t>
            </a:r>
            <a:r>
              <a:rPr sz="1300" b="1" spc="-5" dirty="0">
                <a:solidFill>
                  <a:srgbClr val="30859C"/>
                </a:solidFill>
                <a:latin typeface="Calibri"/>
                <a:cs typeface="Calibri"/>
              </a:rPr>
              <a:t>ции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494645" y="5200270"/>
            <a:ext cx="1144905" cy="1036955"/>
          </a:xfrm>
          <a:custGeom>
            <a:avLst/>
            <a:gdLst/>
            <a:ahLst/>
            <a:cxnLst/>
            <a:rect l="l" t="t" r="r" b="b"/>
            <a:pathLst>
              <a:path w="1144904" h="1036954">
                <a:moveTo>
                  <a:pt x="0" y="103631"/>
                </a:moveTo>
                <a:lnTo>
                  <a:pt x="8137" y="63329"/>
                </a:lnTo>
                <a:lnTo>
                  <a:pt x="30337" y="30384"/>
                </a:lnTo>
                <a:lnTo>
                  <a:pt x="63275" y="8155"/>
                </a:lnTo>
                <a:lnTo>
                  <a:pt x="103631" y="0"/>
                </a:lnTo>
                <a:lnTo>
                  <a:pt x="1041019" y="0"/>
                </a:lnTo>
                <a:lnTo>
                  <a:pt x="1081375" y="8155"/>
                </a:lnTo>
                <a:lnTo>
                  <a:pt x="1114313" y="30384"/>
                </a:lnTo>
                <a:lnTo>
                  <a:pt x="1136513" y="63329"/>
                </a:lnTo>
                <a:lnTo>
                  <a:pt x="1144651" y="103631"/>
                </a:lnTo>
                <a:lnTo>
                  <a:pt x="1144651" y="932738"/>
                </a:lnTo>
                <a:lnTo>
                  <a:pt x="1136513" y="973078"/>
                </a:lnTo>
                <a:lnTo>
                  <a:pt x="1114313" y="1006019"/>
                </a:lnTo>
                <a:lnTo>
                  <a:pt x="1081375" y="1028227"/>
                </a:lnTo>
                <a:lnTo>
                  <a:pt x="1041019" y="1036370"/>
                </a:lnTo>
                <a:lnTo>
                  <a:pt x="103631" y="1036370"/>
                </a:lnTo>
                <a:lnTo>
                  <a:pt x="63275" y="1028227"/>
                </a:lnTo>
                <a:lnTo>
                  <a:pt x="30337" y="1006019"/>
                </a:lnTo>
                <a:lnTo>
                  <a:pt x="8137" y="973078"/>
                </a:lnTo>
                <a:lnTo>
                  <a:pt x="0" y="932738"/>
                </a:lnTo>
                <a:lnTo>
                  <a:pt x="0" y="10363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677143" y="5543194"/>
            <a:ext cx="795020" cy="29972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Ц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ПП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endParaRPr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19929" y="2852890"/>
            <a:ext cx="6336665" cy="3528695"/>
          </a:xfrm>
          <a:custGeom>
            <a:avLst/>
            <a:gdLst/>
            <a:ahLst/>
            <a:cxnLst/>
            <a:rect l="l" t="t" r="r" b="b"/>
            <a:pathLst>
              <a:path w="6336665" h="3528695">
                <a:moveTo>
                  <a:pt x="0" y="3528441"/>
                </a:moveTo>
                <a:lnTo>
                  <a:pt x="6336664" y="3528441"/>
                </a:lnTo>
                <a:lnTo>
                  <a:pt x="6336664" y="0"/>
                </a:lnTo>
                <a:lnTo>
                  <a:pt x="0" y="0"/>
                </a:lnTo>
                <a:lnTo>
                  <a:pt x="0" y="3528441"/>
                </a:lnTo>
                <a:close/>
              </a:path>
            </a:pathLst>
          </a:custGeom>
          <a:ln w="508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181344" y="3087370"/>
            <a:ext cx="1635760" cy="848360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R="5080" indent="446359" algn="r">
              <a:spcBef>
                <a:spcPts val="100"/>
              </a:spcBef>
            </a:pPr>
            <a:r>
              <a:rPr b="1" dirty="0">
                <a:solidFill>
                  <a:srgbClr val="5F497A"/>
                </a:solidFill>
                <a:latin typeface="Calibri"/>
                <a:cs typeface="Calibri"/>
              </a:rPr>
              <a:t>Э</a:t>
            </a:r>
            <a:r>
              <a:rPr b="1" spc="-25" dirty="0">
                <a:solidFill>
                  <a:srgbClr val="5F497A"/>
                </a:solidFill>
                <a:latin typeface="Calibri"/>
                <a:cs typeface="Calibri"/>
              </a:rPr>
              <a:t>к</a:t>
            </a:r>
            <a:r>
              <a:rPr b="1" spc="-5" dirty="0">
                <a:solidFill>
                  <a:srgbClr val="5F497A"/>
                </a:solidFill>
                <a:latin typeface="Calibri"/>
                <a:cs typeface="Calibri"/>
              </a:rPr>
              <a:t>сп</a:t>
            </a:r>
            <a:r>
              <a:rPr b="1" spc="5" dirty="0">
                <a:solidFill>
                  <a:srgbClr val="5F497A"/>
                </a:solidFill>
                <a:latin typeface="Calibri"/>
                <a:cs typeface="Calibri"/>
              </a:rPr>
              <a:t>е</a:t>
            </a:r>
            <a:r>
              <a:rPr b="1" dirty="0">
                <a:solidFill>
                  <a:srgbClr val="5F497A"/>
                </a:solidFill>
                <a:latin typeface="Calibri"/>
                <a:cs typeface="Calibri"/>
              </a:rPr>
              <a:t>р</a:t>
            </a:r>
            <a:r>
              <a:rPr b="1" spc="-5" dirty="0">
                <a:solidFill>
                  <a:srgbClr val="5F497A"/>
                </a:solidFill>
                <a:latin typeface="Calibri"/>
                <a:cs typeface="Calibri"/>
              </a:rPr>
              <a:t>т</a:t>
            </a:r>
            <a:r>
              <a:rPr b="1" dirty="0">
                <a:solidFill>
                  <a:srgbClr val="5F497A"/>
                </a:solidFill>
                <a:latin typeface="Calibri"/>
                <a:cs typeface="Calibri"/>
              </a:rPr>
              <a:t>иза,  </a:t>
            </a:r>
            <a:r>
              <a:rPr b="1" spc="-5" dirty="0">
                <a:solidFill>
                  <a:srgbClr val="5F497A"/>
                </a:solidFill>
                <a:latin typeface="Calibri"/>
                <a:cs typeface="Calibri"/>
              </a:rPr>
              <a:t>нормативное </a:t>
            </a:r>
            <a:r>
              <a:rPr b="1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5" dirty="0">
                <a:latin typeface="Calibri"/>
                <a:cs typeface="Calibri"/>
              </a:rPr>
              <a:t>опров</a:t>
            </a:r>
            <a:r>
              <a:rPr spc="-1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ж</a:t>
            </a:r>
            <a:r>
              <a:rPr spc="-15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ение: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81344" y="4139006"/>
            <a:ext cx="1636395" cy="84899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R="5080" indent="830494" algn="r">
              <a:spcBef>
                <a:spcPts val="100"/>
              </a:spcBef>
            </a:pPr>
            <a:r>
              <a:rPr b="1" dirty="0">
                <a:solidFill>
                  <a:srgbClr val="30859C"/>
                </a:solidFill>
                <a:latin typeface="Calibri"/>
                <a:cs typeface="Calibri"/>
              </a:rPr>
              <a:t>Н</a:t>
            </a:r>
            <a:r>
              <a:rPr b="1" spc="-25" dirty="0">
                <a:solidFill>
                  <a:srgbClr val="30859C"/>
                </a:solidFill>
                <a:latin typeface="Calibri"/>
                <a:cs typeface="Calibri"/>
              </a:rPr>
              <a:t>а</a:t>
            </a:r>
            <a:r>
              <a:rPr b="1" dirty="0">
                <a:solidFill>
                  <a:srgbClr val="30859C"/>
                </a:solidFill>
                <a:latin typeface="Calibri"/>
                <a:cs typeface="Calibri"/>
              </a:rPr>
              <a:t>у</a:t>
            </a:r>
            <a:r>
              <a:rPr b="1" spc="-5" dirty="0">
                <a:solidFill>
                  <a:srgbClr val="30859C"/>
                </a:solidFill>
                <a:latin typeface="Calibri"/>
                <a:cs typeface="Calibri"/>
              </a:rPr>
              <a:t>чн</a:t>
            </a:r>
            <a:r>
              <a:rPr b="1" dirty="0">
                <a:solidFill>
                  <a:srgbClr val="30859C"/>
                </a:solidFill>
                <a:latin typeface="Calibri"/>
                <a:cs typeface="Calibri"/>
              </a:rPr>
              <a:t>о-  </a:t>
            </a:r>
            <a:r>
              <a:rPr b="1" spc="-15" dirty="0">
                <a:solidFill>
                  <a:srgbClr val="30859C"/>
                </a:solidFill>
                <a:latin typeface="Calibri"/>
                <a:cs typeface="Calibri"/>
              </a:rPr>
              <a:t>методическое </a:t>
            </a:r>
            <a:r>
              <a:rPr b="1" spc="-10" dirty="0">
                <a:solidFill>
                  <a:srgbClr val="30859C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5" dirty="0">
                <a:latin typeface="Calibri"/>
                <a:cs typeface="Calibri"/>
              </a:rPr>
              <a:t>опров</a:t>
            </a:r>
            <a:r>
              <a:rPr spc="-1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ж</a:t>
            </a:r>
            <a:r>
              <a:rPr spc="-15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ение: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48755" y="5190872"/>
            <a:ext cx="1769110" cy="848994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L="132067" marR="5080" indent="-132701" algn="r">
              <a:spcBef>
                <a:spcPts val="100"/>
              </a:spcBef>
            </a:pP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ан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за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ц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ио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b="1" spc="1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- 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методическое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с</a:t>
            </a:r>
            <a:r>
              <a:rPr spc="-5" dirty="0">
                <a:latin typeface="Calibri"/>
                <a:cs typeface="Calibri"/>
              </a:rPr>
              <a:t>опров</a:t>
            </a:r>
            <a:r>
              <a:rPr spc="-1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ж</a:t>
            </a:r>
            <a:r>
              <a:rPr spc="-15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ение: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87340" y="1919477"/>
            <a:ext cx="1156335" cy="25840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НОО (1-4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кл.)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87339" y="2315413"/>
            <a:ext cx="1165860" cy="25840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8"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ООО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(5-9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кл.)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95955" y="3634740"/>
            <a:ext cx="2208530" cy="2315210"/>
            <a:chOff x="2695955" y="3634740"/>
            <a:chExt cx="2208530" cy="2315210"/>
          </a:xfrm>
        </p:grpSpPr>
        <p:sp>
          <p:nvSpPr>
            <p:cNvPr id="33" name="object 33"/>
            <p:cNvSpPr/>
            <p:nvPr/>
          </p:nvSpPr>
          <p:spPr>
            <a:xfrm>
              <a:off x="3826763" y="3639312"/>
              <a:ext cx="1073150" cy="2268220"/>
            </a:xfrm>
            <a:custGeom>
              <a:avLst/>
              <a:gdLst/>
              <a:ahLst/>
              <a:cxnLst/>
              <a:rect l="l" t="t" r="r" b="b"/>
              <a:pathLst>
                <a:path w="1073150" h="2268220">
                  <a:moveTo>
                    <a:pt x="0" y="0"/>
                  </a:moveTo>
                  <a:lnTo>
                    <a:pt x="0" y="2267712"/>
                  </a:lnTo>
                </a:path>
                <a:path w="1073150" h="2268220">
                  <a:moveTo>
                    <a:pt x="1072896" y="0"/>
                  </a:moveTo>
                  <a:lnTo>
                    <a:pt x="1072896" y="2267712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2343" y="3838956"/>
              <a:ext cx="1658111" cy="19095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752725" y="3866515"/>
              <a:ext cx="1610995" cy="1814195"/>
            </a:xfrm>
            <a:custGeom>
              <a:avLst/>
              <a:gdLst/>
              <a:ahLst/>
              <a:cxnLst/>
              <a:rect l="l" t="t" r="r" b="b"/>
              <a:pathLst>
                <a:path w="1610995" h="1814195">
                  <a:moveTo>
                    <a:pt x="751332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751332" y="301752"/>
                  </a:lnTo>
                  <a:lnTo>
                    <a:pt x="751332" y="0"/>
                  </a:lnTo>
                  <a:close/>
                </a:path>
                <a:path w="1610995" h="1814195">
                  <a:moveTo>
                    <a:pt x="1074420" y="755904"/>
                  </a:moveTo>
                  <a:lnTo>
                    <a:pt x="0" y="755904"/>
                  </a:lnTo>
                  <a:lnTo>
                    <a:pt x="0" y="1057656"/>
                  </a:lnTo>
                  <a:lnTo>
                    <a:pt x="1074420" y="1057656"/>
                  </a:lnTo>
                  <a:lnTo>
                    <a:pt x="1074420" y="755904"/>
                  </a:lnTo>
                  <a:close/>
                </a:path>
                <a:path w="1610995" h="1814195">
                  <a:moveTo>
                    <a:pt x="1610868" y="1511808"/>
                  </a:moveTo>
                  <a:lnTo>
                    <a:pt x="0" y="1511808"/>
                  </a:lnTo>
                  <a:lnTo>
                    <a:pt x="0" y="1813598"/>
                  </a:lnTo>
                  <a:lnTo>
                    <a:pt x="1610868" y="1813598"/>
                  </a:lnTo>
                  <a:lnTo>
                    <a:pt x="1610868" y="1511808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52724" y="3866515"/>
              <a:ext cx="1610995" cy="1814195"/>
            </a:xfrm>
            <a:custGeom>
              <a:avLst/>
              <a:gdLst/>
              <a:ahLst/>
              <a:cxnLst/>
              <a:rect l="l" t="t" r="r" b="b"/>
              <a:pathLst>
                <a:path w="1610995" h="1814195">
                  <a:moveTo>
                    <a:pt x="1610867" y="1813598"/>
                  </a:moveTo>
                  <a:lnTo>
                    <a:pt x="0" y="1813598"/>
                  </a:lnTo>
                  <a:lnTo>
                    <a:pt x="0" y="1511808"/>
                  </a:lnTo>
                  <a:lnTo>
                    <a:pt x="1610867" y="1511808"/>
                  </a:lnTo>
                  <a:lnTo>
                    <a:pt x="1610867" y="1813598"/>
                  </a:lnTo>
                  <a:close/>
                </a:path>
                <a:path w="1610995" h="1814195">
                  <a:moveTo>
                    <a:pt x="1074420" y="1057656"/>
                  </a:moveTo>
                  <a:lnTo>
                    <a:pt x="0" y="1057656"/>
                  </a:lnTo>
                  <a:lnTo>
                    <a:pt x="0" y="755904"/>
                  </a:lnTo>
                  <a:lnTo>
                    <a:pt x="1074420" y="755904"/>
                  </a:lnTo>
                  <a:lnTo>
                    <a:pt x="1074420" y="1057656"/>
                  </a:lnTo>
                  <a:close/>
                </a:path>
                <a:path w="1610995" h="1814195">
                  <a:moveTo>
                    <a:pt x="751332" y="301752"/>
                  </a:moveTo>
                  <a:lnTo>
                    <a:pt x="0" y="301752"/>
                  </a:lnTo>
                  <a:lnTo>
                    <a:pt x="0" y="0"/>
                  </a:lnTo>
                  <a:lnTo>
                    <a:pt x="751332" y="0"/>
                  </a:lnTo>
                  <a:lnTo>
                    <a:pt x="751332" y="301752"/>
                  </a:lnTo>
                  <a:close/>
                </a:path>
              </a:pathLst>
            </a:custGeom>
            <a:ln w="952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95955" y="3639312"/>
              <a:ext cx="2204085" cy="2310765"/>
            </a:xfrm>
            <a:custGeom>
              <a:avLst/>
              <a:gdLst/>
              <a:ahLst/>
              <a:cxnLst/>
              <a:rect l="l" t="t" r="r" b="b"/>
              <a:pathLst>
                <a:path w="2204085" h="2310765">
                  <a:moveTo>
                    <a:pt x="56387" y="2267712"/>
                  </a:moveTo>
                  <a:lnTo>
                    <a:pt x="2203704" y="2267712"/>
                  </a:lnTo>
                </a:path>
                <a:path w="2204085" h="2310765">
                  <a:moveTo>
                    <a:pt x="56387" y="2267712"/>
                  </a:moveTo>
                  <a:lnTo>
                    <a:pt x="56387" y="2310384"/>
                  </a:lnTo>
                </a:path>
                <a:path w="2204085" h="2310765">
                  <a:moveTo>
                    <a:pt x="1130808" y="2267712"/>
                  </a:moveTo>
                  <a:lnTo>
                    <a:pt x="1130808" y="2310384"/>
                  </a:lnTo>
                </a:path>
                <a:path w="2204085" h="2310765">
                  <a:moveTo>
                    <a:pt x="2203704" y="2267712"/>
                  </a:moveTo>
                  <a:lnTo>
                    <a:pt x="2203704" y="2310384"/>
                  </a:lnTo>
                </a:path>
                <a:path w="2204085" h="2310765">
                  <a:moveTo>
                    <a:pt x="56387" y="2267712"/>
                  </a:moveTo>
                  <a:lnTo>
                    <a:pt x="56387" y="0"/>
                  </a:lnTo>
                </a:path>
                <a:path w="2204085" h="2310765">
                  <a:moveTo>
                    <a:pt x="0" y="2267712"/>
                  </a:moveTo>
                  <a:lnTo>
                    <a:pt x="56387" y="2267712"/>
                  </a:lnTo>
                </a:path>
                <a:path w="2204085" h="2310765">
                  <a:moveTo>
                    <a:pt x="0" y="1511808"/>
                  </a:moveTo>
                  <a:lnTo>
                    <a:pt x="56387" y="1511808"/>
                  </a:lnTo>
                </a:path>
                <a:path w="2204085" h="2310765">
                  <a:moveTo>
                    <a:pt x="0" y="755904"/>
                  </a:moveTo>
                  <a:lnTo>
                    <a:pt x="56387" y="755904"/>
                  </a:lnTo>
                </a:path>
                <a:path w="2204085" h="2310765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367530" y="5347209"/>
            <a:ext cx="505459" cy="521295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R="33652" algn="ctr"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&gt;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750</a:t>
            </a:r>
            <a:endParaRPr sz="1100">
              <a:latin typeface="Calibri"/>
              <a:cs typeface="Calibri"/>
            </a:endParaRPr>
          </a:p>
          <a:p>
            <a:pPr marR="5080" algn="ctr"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т</a:t>
            </a:r>
            <a:r>
              <a:rPr sz="1100" dirty="0">
                <a:latin typeface="Calibri"/>
                <a:cs typeface="Calibri"/>
              </a:rPr>
              <a:t>ыс.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ч</a:t>
            </a:r>
            <a:r>
              <a:rPr sz="1100" dirty="0">
                <a:latin typeface="Calibri"/>
                <a:cs typeface="Calibri"/>
              </a:rPr>
              <a:t>ел.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51655" y="4629151"/>
            <a:ext cx="505459" cy="521295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R="33652" algn="ctr"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&gt;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500</a:t>
            </a:r>
            <a:endParaRPr sz="1100">
              <a:latin typeface="Calibri"/>
              <a:cs typeface="Calibri"/>
            </a:endParaRPr>
          </a:p>
          <a:p>
            <a:pPr marR="5080" algn="ctr"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т</a:t>
            </a:r>
            <a:r>
              <a:rPr sz="1100" dirty="0">
                <a:latin typeface="Calibri"/>
                <a:cs typeface="Calibri"/>
              </a:rPr>
              <a:t>ыс.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ч</a:t>
            </a:r>
            <a:r>
              <a:rPr sz="1100" dirty="0">
                <a:latin typeface="Calibri"/>
                <a:cs typeface="Calibri"/>
              </a:rPr>
              <a:t>ел.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59529" y="3821939"/>
            <a:ext cx="505459" cy="521295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R="33652" algn="ctr"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&gt;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350</a:t>
            </a:r>
            <a:endParaRPr sz="1100">
              <a:latin typeface="Calibri"/>
              <a:cs typeface="Calibri"/>
            </a:endParaRPr>
          </a:p>
          <a:p>
            <a:pPr marR="5080" algn="ctr">
              <a:spcBef>
                <a:spcPts val="25"/>
              </a:spcBef>
            </a:pPr>
            <a:r>
              <a:rPr sz="1100" spc="-5" dirty="0">
                <a:latin typeface="Calibri"/>
                <a:cs typeface="Calibri"/>
              </a:rPr>
              <a:t>т</a:t>
            </a:r>
            <a:r>
              <a:rPr sz="1100" dirty="0">
                <a:latin typeface="Calibri"/>
                <a:cs typeface="Calibri"/>
              </a:rPr>
              <a:t>ыс.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ч</a:t>
            </a:r>
            <a:r>
              <a:rPr sz="1100" dirty="0">
                <a:latin typeface="Calibri"/>
                <a:cs typeface="Calibri"/>
              </a:rPr>
              <a:t>ел.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19452" y="5972963"/>
            <a:ext cx="81280" cy="186690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25546" y="5972963"/>
            <a:ext cx="216535" cy="186690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5</a:t>
            </a:r>
            <a:r>
              <a:rPr sz="1100" dirty="0">
                <a:latin typeface="Calibri"/>
                <a:cs typeface="Calibri"/>
              </a:rPr>
              <a:t>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65548" y="5972963"/>
            <a:ext cx="283210" cy="352017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10" dirty="0">
                <a:latin typeface="Calibri"/>
                <a:cs typeface="Calibri"/>
              </a:rPr>
              <a:t>0</a:t>
            </a:r>
            <a:r>
              <a:rPr sz="110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9749" y="5281676"/>
            <a:ext cx="1862455" cy="447814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/>
          <a:p>
            <a:pPr marL="200640" marR="5080" indent="-201274">
              <a:lnSpc>
                <a:spcPct val="102099"/>
              </a:lnSpc>
              <a:spcBef>
                <a:spcPts val="65"/>
              </a:spcBef>
            </a:pPr>
            <a:r>
              <a:rPr sz="1400" spc="-5" dirty="0">
                <a:latin typeface="Calibri"/>
                <a:cs typeface="Calibri"/>
              </a:rPr>
              <a:t>Самообразование через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цифровые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ресурсы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2920" y="4416678"/>
            <a:ext cx="2098040" cy="663513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marR="5080" algn="ctr"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Вебинары,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интернет-</a:t>
            </a:r>
            <a:endParaRPr sz="1400">
              <a:latin typeface="Calibri"/>
              <a:cs typeface="Calibri"/>
            </a:endParaRPr>
          </a:p>
          <a:p>
            <a:pPr marR="5080" algn="ctr">
              <a:lnSpc>
                <a:spcPct val="101400"/>
              </a:lnSpc>
              <a:spcBef>
                <a:spcPts val="15"/>
              </a:spcBef>
            </a:pPr>
            <a:r>
              <a:rPr sz="1400" spc="-5" dirty="0">
                <a:latin typeface="Calibri"/>
                <a:cs typeface="Calibri"/>
              </a:rPr>
              <a:t>проекты, </a:t>
            </a:r>
            <a:r>
              <a:rPr sz="1400" spc="-10" dirty="0">
                <a:latin typeface="Calibri"/>
                <a:cs typeface="Calibri"/>
              </a:rPr>
              <a:t>просветительские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мероприятия (онлайн)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0314" y="3877818"/>
            <a:ext cx="2549525" cy="228266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2226080" algn="l"/>
              </a:tabLst>
            </a:pPr>
            <a:r>
              <a:rPr sz="1400" dirty="0">
                <a:latin typeface="Calibri"/>
                <a:cs typeface="Calibri"/>
              </a:rPr>
              <a:t>Прог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аммы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ДП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чные)	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591937" y="2051558"/>
            <a:ext cx="144145" cy="441325"/>
          </a:xfrm>
          <a:custGeom>
            <a:avLst/>
            <a:gdLst/>
            <a:ahLst/>
            <a:cxnLst/>
            <a:rect l="l" t="t" r="r" b="b"/>
            <a:pathLst>
              <a:path w="144145" h="441325">
                <a:moveTo>
                  <a:pt x="144017" y="441325"/>
                </a:moveTo>
                <a:lnTo>
                  <a:pt x="115996" y="440388"/>
                </a:lnTo>
                <a:lnTo>
                  <a:pt x="93106" y="437832"/>
                </a:lnTo>
                <a:lnTo>
                  <a:pt x="77670" y="434038"/>
                </a:lnTo>
                <a:lnTo>
                  <a:pt x="72009" y="429387"/>
                </a:lnTo>
                <a:lnTo>
                  <a:pt x="72009" y="232663"/>
                </a:lnTo>
                <a:lnTo>
                  <a:pt x="66347" y="228012"/>
                </a:lnTo>
                <a:lnTo>
                  <a:pt x="50911" y="224218"/>
                </a:lnTo>
                <a:lnTo>
                  <a:pt x="28021" y="221662"/>
                </a:lnTo>
                <a:lnTo>
                  <a:pt x="0" y="220725"/>
                </a:lnTo>
                <a:lnTo>
                  <a:pt x="28021" y="219769"/>
                </a:lnTo>
                <a:lnTo>
                  <a:pt x="50911" y="217170"/>
                </a:lnTo>
                <a:lnTo>
                  <a:pt x="66347" y="213332"/>
                </a:lnTo>
                <a:lnTo>
                  <a:pt x="72009" y="208661"/>
                </a:lnTo>
                <a:lnTo>
                  <a:pt x="72009" y="11937"/>
                </a:lnTo>
                <a:lnTo>
                  <a:pt x="77670" y="7286"/>
                </a:lnTo>
                <a:lnTo>
                  <a:pt x="93106" y="3492"/>
                </a:lnTo>
                <a:lnTo>
                  <a:pt x="115996" y="936"/>
                </a:lnTo>
                <a:lnTo>
                  <a:pt x="144017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907157" y="4655007"/>
            <a:ext cx="322580" cy="228907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07157" y="5395086"/>
            <a:ext cx="322580" cy="228266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4294967295"/>
          </p:nvPr>
        </p:nvSpPr>
        <p:spPr/>
        <p:txBody>
          <a:bodyPr lIns="82945" tIns="41473" rIns="82945" bIns="41473"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26" y="1140590"/>
            <a:ext cx="506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424" y="1655566"/>
            <a:ext cx="6873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Получение информации на сайте </a:t>
            </a:r>
            <a:r>
              <a:rPr lang="en-US" sz="2000" b="1" dirty="0">
                <a:solidFill>
                  <a:srgbClr val="002060"/>
                </a:solidFill>
                <a:hlinkClick r:id="rId5"/>
              </a:rPr>
              <a:t>https://edsoo.ru</a:t>
            </a:r>
            <a:r>
              <a:rPr lang="en-US" sz="2000" b="1" dirty="0" smtClean="0">
                <a:solidFill>
                  <a:srgbClr val="002060"/>
                </a:solidFill>
                <a:hlinkClick r:id="rId5"/>
              </a:rPr>
              <a:t>/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«ЕДИНОЕ СОДЕРЖАНИЕ ОБЩЕГО ОБРАЗОВАНИЯ» 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- размещение методических  материалов</a:t>
            </a:r>
            <a:r>
              <a:rPr lang="ru-RU" sz="2000" dirty="0">
                <a:solidFill>
                  <a:srgbClr val="00206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 конструктор рабочих   программ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1362" y="243483"/>
            <a:ext cx="5921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СУТЬ АПРОБАЦИИ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040" y="3183082"/>
            <a:ext cx="6279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Инструментарий </a:t>
            </a:r>
            <a:r>
              <a:rPr lang="ru-RU" sz="2000" b="1" dirty="0">
                <a:solidFill>
                  <a:srgbClr val="002060"/>
                </a:solidFill>
              </a:rPr>
              <a:t>для </a:t>
            </a:r>
            <a:r>
              <a:rPr lang="ru-RU" sz="2000" b="1" dirty="0" smtClean="0">
                <a:solidFill>
                  <a:srgbClr val="002060"/>
                </a:solidFill>
              </a:rPr>
              <a:t>апробации: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анкета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форма </a:t>
            </a:r>
            <a:r>
              <a:rPr lang="ru-RU" sz="2000" b="1" dirty="0">
                <a:solidFill>
                  <a:srgbClr val="002060"/>
                </a:solidFill>
              </a:rPr>
              <a:t>наблюдения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3" y="5798145"/>
            <a:ext cx="7239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!!!  Участие </a:t>
            </a:r>
            <a:r>
              <a:rPr lang="ru-RU" b="1" dirty="0">
                <a:solidFill>
                  <a:srgbClr val="FF0000"/>
                </a:solidFill>
              </a:rPr>
              <a:t>носит заявительный </a:t>
            </a:r>
            <a:r>
              <a:rPr lang="ru-RU" b="1" dirty="0" smtClean="0">
                <a:solidFill>
                  <a:srgbClr val="FF0000"/>
                </a:solidFill>
              </a:rPr>
              <a:t>характер </a:t>
            </a:r>
            <a:r>
              <a:rPr lang="ru-RU" b="1" u="sng" dirty="0" smtClean="0">
                <a:solidFill>
                  <a:srgbClr val="FF0000"/>
                </a:solidFill>
              </a:rPr>
              <a:t>(регистрация до 24.09.)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Итог:  сертификат  эксперта </a:t>
            </a:r>
            <a:r>
              <a:rPr lang="ru-RU" b="1" dirty="0">
                <a:solidFill>
                  <a:srgbClr val="002060"/>
                </a:solidFill>
              </a:rPr>
              <a:t>примерной рабочей программы </a:t>
            </a:r>
            <a:r>
              <a:rPr lang="ru-RU" b="1" dirty="0" smtClean="0">
                <a:solidFill>
                  <a:srgbClr val="002060"/>
                </a:solidFill>
              </a:rPr>
              <a:t>по предмету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75" y="955924"/>
            <a:ext cx="6048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Сроки: с 24 сентября 2021г. по 15 мая 2022г.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160733"/>
              </p:ext>
            </p:extLst>
          </p:nvPr>
        </p:nvGraphicFramePr>
        <p:xfrm>
          <a:off x="7226300" y="187325"/>
          <a:ext cx="4625975" cy="653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6" imgW="5676825" imgH="8019903" progId="AcroExch.Document.7">
                  <p:embed/>
                </p:oleObj>
              </mc:Choice>
              <mc:Fallback>
                <p:oleObj name="Acrobat Document" r:id="rId6" imgW="5676825" imgH="8019903" progId="AcroExch.Document.7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187325"/>
                        <a:ext cx="4625975" cy="653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111" y="4237446"/>
            <a:ext cx="3778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учителя начальных классов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учителя - предметники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заместители директора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директора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5725" y="4103232"/>
            <a:ext cx="3429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04888"/>
                </a:solidFill>
              </a:rPr>
              <a:t>на уровне общеобразовательной </a:t>
            </a:r>
            <a:r>
              <a:rPr lang="ru-RU" b="1" dirty="0">
                <a:solidFill>
                  <a:srgbClr val="404888"/>
                </a:solidFill>
              </a:rPr>
              <a:t>организации</a:t>
            </a:r>
          </a:p>
          <a:p>
            <a:endParaRPr lang="ru-RU" sz="800" b="1" dirty="0">
              <a:solidFill>
                <a:srgbClr val="404888"/>
              </a:solidFill>
            </a:endParaRPr>
          </a:p>
          <a:p>
            <a:r>
              <a:rPr lang="ru-RU" b="1" dirty="0" smtClean="0">
                <a:solidFill>
                  <a:srgbClr val="404888"/>
                </a:solidFill>
              </a:rPr>
              <a:t>на </a:t>
            </a:r>
            <a:r>
              <a:rPr lang="ru-RU" b="1" dirty="0">
                <a:solidFill>
                  <a:srgbClr val="404888"/>
                </a:solidFill>
              </a:rPr>
              <a:t>уровне муниципального образования  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448050" y="4241732"/>
            <a:ext cx="368236" cy="13234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5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26" y="1140590"/>
            <a:ext cx="506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140590"/>
            <a:ext cx="11668125" cy="5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801885" y="1679249"/>
            <a:ext cx="1273322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26" y="1140590"/>
            <a:ext cx="506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1138079" y="1107995"/>
            <a:ext cx="10620375" cy="622220"/>
          </a:xfrm>
          <a:prstGeom prst="rect">
            <a:avLst/>
          </a:prstGeom>
        </p:spPr>
        <p:txBody>
          <a:bodyPr vert="horz" wrap="square" lIns="0" tIns="1269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spc="-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269" y="2171702"/>
            <a:ext cx="116534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РЕГИСТРАЦИЯ </a:t>
            </a:r>
            <a:r>
              <a:rPr lang="ru-RU" sz="2000" b="1" dirty="0" smtClean="0">
                <a:solidFill>
                  <a:srgbClr val="002060"/>
                </a:solidFill>
              </a:rPr>
              <a:t> УЧАСТНИКОВ </a:t>
            </a:r>
            <a:r>
              <a:rPr lang="ru-RU" sz="2000" b="1" dirty="0">
                <a:solidFill>
                  <a:srgbClr val="002060"/>
                </a:solidFill>
              </a:rPr>
              <a:t>АПРОБАЦИИ </a:t>
            </a:r>
            <a:r>
              <a:rPr lang="ru-RU" sz="2000" b="1" dirty="0" smtClean="0">
                <a:solidFill>
                  <a:srgbClr val="002060"/>
                </a:solidFill>
              </a:rPr>
              <a:t> С </a:t>
            </a:r>
            <a:r>
              <a:rPr lang="ru-RU" sz="2000" b="1" dirty="0">
                <a:solidFill>
                  <a:srgbClr val="002060"/>
                </a:solidFill>
              </a:rPr>
              <a:t>ВЫБОРОМ ИНСТРУМЕНТАРИЯ </a:t>
            </a:r>
            <a:r>
              <a:rPr lang="ru-RU" sz="2000" b="1" dirty="0" smtClean="0">
                <a:solidFill>
                  <a:srgbClr val="002060"/>
                </a:solidFill>
              </a:rPr>
              <a:t>–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до </a:t>
            </a:r>
            <a:r>
              <a:rPr lang="ru-RU" sz="2800" b="1" u="sng" dirty="0">
                <a:solidFill>
                  <a:srgbClr val="FF0000"/>
                </a:solidFill>
              </a:rPr>
              <a:t>24 сентября 2021 г</a:t>
            </a:r>
            <a:r>
              <a:rPr lang="ru-RU" sz="2800" b="1" u="sng" dirty="0" smtClean="0">
                <a:solidFill>
                  <a:srgbClr val="FF0000"/>
                </a:solidFill>
              </a:rPr>
              <a:t>.: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13D56"/>
                </a:solidFill>
                <a:hlinkClick r:id="rId4"/>
              </a:rPr>
              <a:t>https://edsoo.ru</a:t>
            </a:r>
            <a:r>
              <a:rPr lang="en-US" sz="2800" b="1" dirty="0" smtClean="0">
                <a:solidFill>
                  <a:srgbClr val="F13D56"/>
                </a:solidFill>
                <a:hlinkClick r:id="rId4"/>
              </a:rPr>
              <a:t>/</a:t>
            </a:r>
            <a:r>
              <a:rPr lang="ru-RU" sz="2800" b="1" dirty="0" smtClean="0">
                <a:solidFill>
                  <a:srgbClr val="F13D56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13D56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Консультация:</a:t>
            </a:r>
            <a:r>
              <a:rPr lang="ru-RU" sz="2800" b="1" dirty="0" smtClean="0">
                <a:solidFill>
                  <a:srgbClr val="F13D56"/>
                </a:solidFill>
              </a:rPr>
              <a:t> </a:t>
            </a:r>
            <a:r>
              <a:rPr lang="en-US" sz="2800" b="1" dirty="0" smtClean="0">
                <a:solidFill>
                  <a:srgbClr val="F13D56"/>
                </a:solidFill>
                <a:hlinkClick r:id="rId5"/>
              </a:rPr>
              <a:t>https</a:t>
            </a:r>
            <a:r>
              <a:rPr lang="en-US" sz="2800" b="1" dirty="0">
                <a:solidFill>
                  <a:srgbClr val="F13D56"/>
                </a:solidFill>
                <a:hlinkClick r:id="rId5"/>
              </a:rPr>
              <a:t>://</a:t>
            </a:r>
            <a:r>
              <a:rPr lang="en-US" sz="2800" b="1" dirty="0" smtClean="0">
                <a:solidFill>
                  <a:srgbClr val="F13D56"/>
                </a:solidFill>
                <a:hlinkClick r:id="rId5"/>
              </a:rPr>
              <a:t>edsoo.ru/Aprobaciya_primernih_rabo.htm</a:t>
            </a:r>
            <a:endParaRPr lang="ru-RU" sz="2800" b="1" dirty="0" smtClean="0">
              <a:solidFill>
                <a:srgbClr val="F13D56"/>
              </a:solidFill>
            </a:endParaRPr>
          </a:p>
          <a:p>
            <a:pPr algn="ctr"/>
            <a:endParaRPr lang="ru-RU" sz="2800" b="1" dirty="0">
              <a:solidFill>
                <a:srgbClr val="F13D56"/>
              </a:solidFill>
            </a:endParaRPr>
          </a:p>
          <a:p>
            <a:pPr algn="ctr"/>
            <a:endParaRPr lang="ru-RU" sz="10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СЕМИНАРЫ ДЛЯ УЧАСТНИКОВ АПРОБАЦИИ </a:t>
            </a:r>
            <a:r>
              <a:rPr lang="ru-RU" sz="2400" b="1" dirty="0" smtClean="0">
                <a:solidFill>
                  <a:srgbClr val="002060"/>
                </a:solidFill>
              </a:rPr>
              <a:t>–  </a:t>
            </a:r>
            <a:r>
              <a:rPr lang="ru-RU" sz="2400" dirty="0" smtClean="0"/>
              <a:t>проводят организаторы апробации – ФГБОУ </a:t>
            </a:r>
            <a:r>
              <a:rPr lang="ru-RU" sz="2400" dirty="0"/>
              <a:t>ДПО </a:t>
            </a:r>
            <a:r>
              <a:rPr lang="ru-RU" sz="2400" dirty="0" smtClean="0"/>
              <a:t>«Институт </a:t>
            </a:r>
            <a:r>
              <a:rPr lang="ru-RU" sz="2400" dirty="0"/>
              <a:t>развития профессионального </a:t>
            </a:r>
            <a:r>
              <a:rPr lang="ru-RU" sz="2400" dirty="0" smtClean="0"/>
              <a:t>образования», </a:t>
            </a:r>
            <a:r>
              <a:rPr lang="ru-RU" sz="2400" dirty="0"/>
              <a:t>ФГБНУ </a:t>
            </a:r>
            <a:r>
              <a:rPr lang="ru-RU" sz="2400" dirty="0" smtClean="0"/>
              <a:t>«Институт </a:t>
            </a:r>
            <a:r>
              <a:rPr lang="ru-RU" sz="2400" dirty="0"/>
              <a:t>стратегии развития образования Российской академии </a:t>
            </a:r>
            <a:r>
              <a:rPr lang="ru-RU" sz="2400" dirty="0" smtClean="0"/>
              <a:t>образования», </a:t>
            </a:r>
            <a:r>
              <a:rPr lang="ru-RU" sz="2400" dirty="0"/>
              <a:t>АО </a:t>
            </a:r>
            <a:r>
              <a:rPr lang="ru-RU" sz="2400" dirty="0" smtClean="0"/>
              <a:t>«Академия «Просвещение»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29 </a:t>
            </a:r>
            <a:r>
              <a:rPr lang="ru-RU" sz="2400" b="1" dirty="0">
                <a:solidFill>
                  <a:srgbClr val="FF0000"/>
                </a:solidFill>
              </a:rPr>
              <a:t>сентября 2021 г.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12 </a:t>
            </a:r>
            <a:r>
              <a:rPr lang="ru-RU" sz="2400" b="1" dirty="0">
                <a:solidFill>
                  <a:srgbClr val="FF0000"/>
                </a:solidFill>
              </a:rPr>
              <a:t>января 2022 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hlinkClick r:id="rId6"/>
              </a:rPr>
              <a:t>https://</a:t>
            </a:r>
            <a:r>
              <a:rPr lang="en-US" sz="2400" b="1" dirty="0" smtClean="0">
                <a:solidFill>
                  <a:srgbClr val="FF0000"/>
                </a:solidFill>
                <a:hlinkClick r:id="rId6"/>
              </a:rPr>
              <a:t>edsoo.ru/Novosti.htm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endParaRPr lang="ru-RU" sz="1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2300" y="243483"/>
            <a:ext cx="567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ОСНОВНЫЕ СРОКИ АПРОБАЦИИ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55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EF02E-D453-4D8B-997D-E8DC4C5478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07C482-81AD-4AB6-A6B5-8FC81562E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8080" cy="1384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8926" y="1140590"/>
            <a:ext cx="5069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1138079" y="1107995"/>
            <a:ext cx="10620375" cy="622220"/>
          </a:xfrm>
          <a:prstGeom prst="rect">
            <a:avLst/>
          </a:prstGeom>
        </p:spPr>
        <p:txBody>
          <a:bodyPr vert="horz" wrap="square" lIns="0" tIns="1269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spc="-2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719" y="1376944"/>
            <a:ext cx="116534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ЗАПОЛНЕНИЕ ДАННЫХ ПО ИТОГАМ АПРОБАЦИИ АНАЛИЗ, </a:t>
            </a: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Анкета </a:t>
            </a:r>
          </a:p>
          <a:p>
            <a:pPr algn="ctr"/>
            <a:r>
              <a:rPr lang="en-US" sz="2400" b="1" u="sng" dirty="0">
                <a:solidFill>
                  <a:srgbClr val="FF0000"/>
                </a:solidFill>
                <a:hlinkClick r:id="rId4"/>
              </a:rPr>
              <a:t>https://edsoo.ru/Aprobaciya_primernih_rabo.htm</a:t>
            </a:r>
            <a:endParaRPr lang="ru-RU" sz="2400" b="1" u="sng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этап: 15.09.2021 г. - 10.12.2021 г.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2 этап: 11.01.2022 г. - 30.04.2022 г.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Форма </a:t>
            </a:r>
            <a:r>
              <a:rPr lang="ru-RU" sz="2400" b="1" i="1" u="sng" dirty="0">
                <a:solidFill>
                  <a:srgbClr val="FF0000"/>
                </a:solidFill>
              </a:rPr>
              <a:t>наблюдения </a:t>
            </a:r>
            <a:endParaRPr lang="ru-RU" sz="2400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  <a:hlinkClick r:id="rId4"/>
              </a:rPr>
              <a:t>https</a:t>
            </a:r>
            <a:r>
              <a:rPr lang="en-US" sz="2400" b="1" u="sng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2400" b="1" u="sng" dirty="0" smtClean="0">
                <a:solidFill>
                  <a:srgbClr val="FF0000"/>
                </a:solidFill>
                <a:hlinkClick r:id="rId4"/>
              </a:rPr>
              <a:t>edsoo.ru/Aprobaciya_primernih_rabo.htm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pPr algn="ctr"/>
            <a:endParaRPr lang="ru-RU" sz="2400" b="1" u="sng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ИНТЕРПРЕТАЦИЯ </a:t>
            </a:r>
            <a:r>
              <a:rPr lang="ru-RU" sz="2400" b="1" dirty="0">
                <a:solidFill>
                  <a:srgbClr val="002060"/>
                </a:solidFill>
              </a:rPr>
              <a:t>И ПРЕДСТАВЛЕНИЕ РЕЗУЛЬТАТОВ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20.12.2021 </a:t>
            </a:r>
            <a:r>
              <a:rPr lang="ru-RU" sz="2400" b="1" dirty="0">
                <a:solidFill>
                  <a:srgbClr val="FF0000"/>
                </a:solidFill>
              </a:rPr>
              <a:t>г. </a:t>
            </a:r>
            <a:r>
              <a:rPr lang="ru-RU" sz="2400" b="1" dirty="0" smtClean="0">
                <a:solidFill>
                  <a:srgbClr val="FF0000"/>
                </a:solidFill>
              </a:rPr>
              <a:t>  15.05.2022 </a:t>
            </a:r>
            <a:r>
              <a:rPr lang="ru-RU" sz="2400" b="1" dirty="0">
                <a:solidFill>
                  <a:srgbClr val="FF0000"/>
                </a:solidFill>
              </a:rPr>
              <a:t>г.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ОБЩЕРОССИЙСКАЯ </a:t>
            </a:r>
            <a:r>
              <a:rPr lang="ru-RU" sz="2400" b="1" dirty="0">
                <a:solidFill>
                  <a:srgbClr val="002060"/>
                </a:solidFill>
              </a:rPr>
              <a:t>КОНФЕРЕНЦИЯ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22.12.2021 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2300" y="243483"/>
            <a:ext cx="567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ОСНОВНЫЕ СРОКИ АПРОБАЦИИ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6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0" t="9295" r="842" b="7718"/>
          <a:stretch/>
        </p:blipFill>
        <p:spPr>
          <a:xfrm>
            <a:off x="94004" y="640936"/>
            <a:ext cx="12015387" cy="5486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56136" y="4144710"/>
            <a:ext cx="1922802" cy="1717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5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1079</Words>
  <Application>Microsoft Office PowerPoint</Application>
  <PresentationFormat>Широкоэкранный</PresentationFormat>
  <Paragraphs>220</Paragraphs>
  <Slides>14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</vt:lpstr>
      <vt:lpstr>Arial Black</vt:lpstr>
      <vt:lpstr>Arial Narrow</vt:lpstr>
      <vt:lpstr>Calibri</vt:lpstr>
      <vt:lpstr>Calibri Light</vt:lpstr>
      <vt:lpstr>OfficinaSansITC</vt:lpstr>
      <vt:lpstr>Times New Roman</vt:lpstr>
      <vt:lpstr>Verdana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ЦЕЛЕВАЯ МОДЕЛЬ ВНЕДРЕНИЯ ОБНОВЛЕННОГО СОДЕРЖАНИЯ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КРИПКиПРО: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 Windows</cp:lastModifiedBy>
  <cp:revision>205</cp:revision>
  <cp:lastPrinted>2020-08-19T05:09:32Z</cp:lastPrinted>
  <dcterms:created xsi:type="dcterms:W3CDTF">2019-04-02T07:58:05Z</dcterms:created>
  <dcterms:modified xsi:type="dcterms:W3CDTF">2021-09-20T05:48:05Z</dcterms:modified>
</cp:coreProperties>
</file>